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6"/>
  </p:notesMasterIdLst>
  <p:sldIdLst>
    <p:sldId id="699" r:id="rId3"/>
    <p:sldId id="704" r:id="rId4"/>
    <p:sldId id="705" r:id="rId5"/>
    <p:sldId id="706" r:id="rId6"/>
    <p:sldId id="707" r:id="rId7"/>
    <p:sldId id="708" r:id="rId8"/>
    <p:sldId id="709" r:id="rId9"/>
    <p:sldId id="710" r:id="rId10"/>
    <p:sldId id="711" r:id="rId11"/>
    <p:sldId id="712" r:id="rId12"/>
    <p:sldId id="713" r:id="rId13"/>
    <p:sldId id="714" r:id="rId14"/>
    <p:sldId id="715" r:id="rId15"/>
    <p:sldId id="716" r:id="rId16"/>
    <p:sldId id="717" r:id="rId17"/>
    <p:sldId id="718" r:id="rId18"/>
    <p:sldId id="719" r:id="rId19"/>
    <p:sldId id="720" r:id="rId20"/>
    <p:sldId id="721" r:id="rId21"/>
    <p:sldId id="722" r:id="rId22"/>
    <p:sldId id="723" r:id="rId23"/>
    <p:sldId id="724" r:id="rId24"/>
    <p:sldId id="725" r:id="rId25"/>
    <p:sldId id="726" r:id="rId26"/>
    <p:sldId id="727" r:id="rId27"/>
    <p:sldId id="728" r:id="rId28"/>
    <p:sldId id="729" r:id="rId29"/>
    <p:sldId id="730" r:id="rId30"/>
    <p:sldId id="731" r:id="rId31"/>
    <p:sldId id="732" r:id="rId32"/>
    <p:sldId id="733" r:id="rId33"/>
    <p:sldId id="734" r:id="rId34"/>
    <p:sldId id="735" r:id="rId35"/>
    <p:sldId id="736" r:id="rId36"/>
    <p:sldId id="737" r:id="rId37"/>
    <p:sldId id="738" r:id="rId38"/>
    <p:sldId id="739" r:id="rId39"/>
    <p:sldId id="740" r:id="rId40"/>
    <p:sldId id="741" r:id="rId41"/>
    <p:sldId id="742" r:id="rId42"/>
    <p:sldId id="743" r:id="rId43"/>
    <p:sldId id="744" r:id="rId44"/>
    <p:sldId id="745" r:id="rId45"/>
    <p:sldId id="746" r:id="rId46"/>
    <p:sldId id="747" r:id="rId47"/>
    <p:sldId id="748" r:id="rId48"/>
    <p:sldId id="749" r:id="rId49"/>
    <p:sldId id="750" r:id="rId50"/>
    <p:sldId id="751" r:id="rId51"/>
    <p:sldId id="763" r:id="rId52"/>
    <p:sldId id="764" r:id="rId53"/>
    <p:sldId id="702" r:id="rId54"/>
    <p:sldId id="679" r:id="rId55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477"/>
    <a:srgbClr val="2462B0"/>
    <a:srgbClr val="E14A30"/>
    <a:srgbClr val="FDBA14"/>
    <a:srgbClr val="000000"/>
    <a:srgbClr val="D83F3F"/>
    <a:srgbClr val="FFCE33"/>
    <a:srgbClr val="22B1BF"/>
    <a:srgbClr val="499D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0" autoAdjust="0"/>
    <p:restoredTop sz="86447" autoAdjust="0"/>
  </p:normalViewPr>
  <p:slideViewPr>
    <p:cSldViewPr snapToGrid="0">
      <p:cViewPr>
        <p:scale>
          <a:sx n="83" d="100"/>
          <a:sy n="83" d="100"/>
        </p:scale>
        <p:origin x="-138" y="-6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8BF3-28B4-4D29-8143-291BBD75E4ED}" type="datetimeFigureOut">
              <a:rPr lang="vi-VN" smtClean="0"/>
              <a:t>13/03/2020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BCFDA-27A2-45EC-9890-6B4CDA215AA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582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31348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4312BD-C957-47F6-9609-7C3D10866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86417"/>
          </a:xfrm>
        </p:spPr>
        <p:txBody>
          <a:bodyPr anchor="b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F25837F-8C6B-4F04-9A01-36F9C0777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0260"/>
            <a:ext cx="9144000" cy="106754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208C0B-8F0E-45AC-8A5F-73E91FFE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E09A07F-AF8B-455B-9CF1-96C49D9D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  <p:sp>
        <p:nvSpPr>
          <p:cNvPr id="19" name="Rectangle 18"/>
          <p:cNvSpPr/>
          <p:nvPr userDrawn="1"/>
        </p:nvSpPr>
        <p:spPr>
          <a:xfrm>
            <a:off x="0" y="-17461"/>
            <a:ext cx="12192000" cy="621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9041"/>
            <a:ext cx="12200878" cy="695325"/>
          </a:xfrm>
          <a:prstGeom prst="rect">
            <a:avLst/>
          </a:prstGeom>
        </p:spPr>
      </p:pic>
      <p:pic>
        <p:nvPicPr>
          <p:cNvPr id="18" name="Picture 17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476" y="147718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1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476E83-14A5-4D2B-8BD8-37CA5F40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D8F40AB-8BDC-4478-9707-A74E87984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7A20860-B9BF-4AF1-8512-F46CCEB9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3CC4875-5E3B-4A11-AE37-35EB7F30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515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D0BEEA7-B126-4372-8699-B148BE775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F233BDC-705A-47B0-8E6C-FB68332FC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63FCCF-8987-4909-99D0-0703AD4F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A2C0C29-05BA-42B7-9995-CFE65900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5923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5258C-0E73-48C3-933C-EA2F505AD49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76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A9ED-C2F5-4634-99DA-1F64BC2CCE03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35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44491-D23A-4D44-A0D8-46DF6ABF3EB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64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522A-3971-4BF1-9667-EDA3A9BB227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32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19D7-A3AA-4023-84A0-FAD56F0349C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44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1F0F-7430-454A-9F74-B8317E7CC42E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94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BF7E-54AD-4E38-90FC-966443D023B7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942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48FC8-D19F-45FA-A611-8D55E07343DE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510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55DB36-0E1A-4848-9EC4-0357353D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A6304AB-C35A-491B-A8FE-97CA94F03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7" y="692458"/>
            <a:ext cx="12096884" cy="548450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BB10F6-26BA-42E8-AA86-7CD09DC4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82C4C3B-D2A7-494D-91D6-C50AFF1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5203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EBD7-5858-49C3-87FA-B91D126E3F5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15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BCF1-3769-480E-97DC-E8A61256B008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9E6A0-8760-4DA7-8FEA-8C49DE21813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87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5ED5B-D85A-4EA5-8204-F6CC04620474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A4AD3-E019-422D-9D5A-14032CCB68DD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778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95544F-8A32-4659-B791-D60CF9734EB3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5982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F11788-EFA1-42B4-8B7A-94FB00D6153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739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6D2E9-7F45-4FFF-9DC8-062EA49BDB0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207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3906C1-37FF-43E8-B39B-732E3CC496F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233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7988A-A6C1-44F8-989C-25538012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AD72AA3-3B8D-4D07-8910-FAAA0FB28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76AEAB1-CE8E-41F6-9D98-3609367C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1D9D7EE-D098-488F-8300-7C134D4A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149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7B5830-E696-45A2-A73B-510DD913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CCEA849-81E2-4BE0-8290-8FBE0ADC6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B0BFD9A-38D6-4834-BCC3-516D2B666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29C265C-E30A-48D2-A801-93AED488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F65783E-592F-4F93-AC1E-0627B82C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73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E52A0-2646-48E5-9972-455E34C1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DF8A5D-FBEE-4509-BC77-79CAD42F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0DB4538-9808-4815-9F15-516B1C4F9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55EF3D2-69F5-405F-8043-FB1CADAF2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5342D84-AFF6-481A-A58F-DFBC67D31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4250199-E5D5-4B01-AFD8-27A51BAA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0029" y="6423557"/>
            <a:ext cx="2743200" cy="365125"/>
          </a:xfrm>
          <a:prstGeom prst="rect">
            <a:avLst/>
          </a:prstGeom>
        </p:spPr>
        <p:txBody>
          <a:bodyPr/>
          <a:lstStyle/>
          <a:p>
            <a:fld id="{9A641A84-F220-49FB-A1B1-98FF6CFC5A6C}" type="datetime1">
              <a:rPr lang="vi-VN" smtClean="0"/>
              <a:t>13/03/2020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2945508-0E62-4D58-B97F-7824F785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53C82BA-2516-4372-948C-C42C8D60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4535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432CF8-7D5B-480F-B838-D37A5DBB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919" y="86227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001EAA6-3DD2-4DF1-87F1-630AA896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01EB5FC-C2FB-4B79-866B-8D399692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880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AB12899-CA56-4BE2-97B2-2C904F70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135D1DF-A72A-4D3A-8D9E-88BB9A2F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33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1A6FAD-590D-4C74-BFAB-36CE7BBE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D11820-EF58-41A0-9238-4484DE45E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9039D08-D2DE-41F0-BD50-656487C5B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58CBDDC-3B3A-46C4-90C0-AE77DE5D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0883556-34F2-49D4-9236-E7E80B37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142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9412E6-03E9-40E7-93E1-5843478C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B10C008-C2FC-44E0-97D1-C6F97F464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BB827DE-C886-4A35-9A24-45609CBB2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17351EB-00F6-4AA9-B602-2A7F9A43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8FB513-8A03-47A7-ABA9-5790C24D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170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 flipH="1">
            <a:off x="0" y="-19411"/>
            <a:ext cx="12192000" cy="622131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2157EF0-FA0D-46AC-A44E-30439F0D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" y="31548"/>
            <a:ext cx="12096883" cy="532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F22E43A-7AD2-4208-A5E2-3728C5E8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27" y="801157"/>
            <a:ext cx="12096884" cy="537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8AFBBC9-B8F7-4D8D-91A2-703D35B1E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738" y="6434136"/>
            <a:ext cx="11261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78D43B6-A609-4282-AF56-EEAE2079E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3317" y="6423618"/>
            <a:ext cx="674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01540FA-0942-482B-9F37-EA3921DFDA04}" type="slidenum">
              <a:rPr lang="vi-VN" smtClean="0"/>
              <a:pPr/>
              <a:t>‹#›</a:t>
            </a:fld>
            <a:endParaRPr lang="vi-VN"/>
          </a:p>
        </p:txBody>
      </p:sp>
      <p:pic>
        <p:nvPicPr>
          <p:cNvPr id="9" name="Picture 8"/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689" y="108244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16887-A4C4-459A-9858-87DCA19365F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9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mailto:tuyensinh@bachkhoa-aptech.edu.vn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1524000" y="2106706"/>
            <a:ext cx="9144000" cy="2504097"/>
          </a:xfrm>
        </p:spPr>
        <p:txBody>
          <a:bodyPr/>
          <a:lstStyle/>
          <a:p>
            <a:r>
              <a:rPr lang="en-US" sz="4000" b="1" smtClean="0">
                <a:solidFill>
                  <a:schemeClr val="tx1"/>
                </a:solidFill>
              </a:rPr>
              <a:t>Bài </a:t>
            </a:r>
            <a:r>
              <a:rPr lang="en-US" sz="4000" b="1" smtClean="0"/>
              <a:t>12</a:t>
            </a:r>
            <a:r>
              <a:rPr lang="en-US" sz="4000" smtClean="0">
                <a:solidFill>
                  <a:schemeClr val="tx1"/>
                </a:solidFill>
              </a:rPr>
              <a:t/>
            </a:r>
            <a:br>
              <a:rPr lang="en-US" sz="4000" smtClean="0">
                <a:solidFill>
                  <a:schemeClr val="tx1"/>
                </a:solidFill>
              </a:rPr>
            </a:br>
            <a:r>
              <a:rPr lang="en-US" sz="4000" smtClean="0">
                <a:solidFill>
                  <a:schemeClr val="tx1"/>
                </a:solidFill>
              </a:rPr>
              <a:t>Giới thiệu về JavaScript</a:t>
            </a:r>
            <a:r>
              <a:rPr lang="en-US" sz="4000" smtClean="0">
                <a:solidFill>
                  <a:schemeClr val="tx1"/>
                </a:solidFill>
              </a:rPr>
              <a:t/>
            </a:r>
            <a:br>
              <a:rPr lang="en-US" sz="4000" smtClean="0">
                <a:solidFill>
                  <a:schemeClr val="tx1"/>
                </a:solidFill>
              </a:rPr>
            </a:b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1" name="Subtitle 20"/>
          <p:cNvSpPr>
            <a:spLocks noGrp="1"/>
          </p:cNvSpPr>
          <p:nvPr>
            <p:ph type="subTitle" idx="1"/>
          </p:nvPr>
        </p:nvSpPr>
        <p:spPr>
          <a:xfrm>
            <a:off x="1524000" y="4692284"/>
            <a:ext cx="9144000" cy="106754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9192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685292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Client-side </a:t>
            </a:r>
            <a:r>
              <a:rPr spc="-24" dirty="0"/>
              <a:t>JavaScript</a:t>
            </a:r>
            <a:r>
              <a:rPr spc="-90" dirty="0"/>
              <a:t> </a:t>
            </a:r>
            <a:r>
              <a:rPr spc="-5" dirty="0"/>
              <a:t>2-2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2024" y="852297"/>
            <a:ext cx="9120293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sẽ hiển thị </a:t>
            </a:r>
            <a:r>
              <a:rPr spc="5" dirty="0">
                <a:latin typeface="Calibri"/>
                <a:cs typeface="Calibri"/>
              </a:rPr>
              <a:t>đầu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spc="5" dirty="0">
                <a:latin typeface="Calibri"/>
                <a:cs typeface="Calibri"/>
              </a:rPr>
              <a:t>của một </a:t>
            </a:r>
            <a:r>
              <a:rPr dirty="0">
                <a:latin typeface="Calibri"/>
                <a:cs typeface="Calibri"/>
              </a:rPr>
              <a:t>JavaScript phía máy</a:t>
            </a:r>
            <a:r>
              <a:rPr spc="-21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khách.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65961" y="1710265"/>
            <a:ext cx="8964270" cy="3928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6714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703579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Server-side </a:t>
            </a:r>
            <a:r>
              <a:rPr spc="-24" dirty="0"/>
              <a:t>JavaScript</a:t>
            </a:r>
            <a:r>
              <a:rPr spc="-65" dirty="0"/>
              <a:t> </a:t>
            </a:r>
            <a:r>
              <a:rPr spc="-5" dirty="0"/>
              <a:t>1-2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11</a:t>
            </a:fld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407417" y="1753361"/>
            <a:ext cx="11175999" cy="661670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0" y="110236"/>
                </a:moveTo>
                <a:lnTo>
                  <a:pt x="8662" y="67347"/>
                </a:lnTo>
                <a:lnTo>
                  <a:pt x="32286" y="32305"/>
                </a:lnTo>
                <a:lnTo>
                  <a:pt x="67326" y="8669"/>
                </a:lnTo>
                <a:lnTo>
                  <a:pt x="110236" y="0"/>
                </a:lnTo>
                <a:lnTo>
                  <a:pt x="8271764" y="0"/>
                </a:lnTo>
                <a:lnTo>
                  <a:pt x="8314652" y="8669"/>
                </a:lnTo>
                <a:lnTo>
                  <a:pt x="8349694" y="32305"/>
                </a:lnTo>
                <a:lnTo>
                  <a:pt x="8373330" y="67347"/>
                </a:lnTo>
                <a:lnTo>
                  <a:pt x="8382000" y="110236"/>
                </a:lnTo>
                <a:lnTo>
                  <a:pt x="8382000" y="551179"/>
                </a:lnTo>
                <a:lnTo>
                  <a:pt x="8373330" y="594068"/>
                </a:lnTo>
                <a:lnTo>
                  <a:pt x="8349694" y="629110"/>
                </a:lnTo>
                <a:lnTo>
                  <a:pt x="8314652" y="652746"/>
                </a:lnTo>
                <a:lnTo>
                  <a:pt x="8271764" y="661415"/>
                </a:lnTo>
                <a:lnTo>
                  <a:pt x="110236" y="661415"/>
                </a:lnTo>
                <a:lnTo>
                  <a:pt x="67326" y="652746"/>
                </a:lnTo>
                <a:lnTo>
                  <a:pt x="32286" y="629110"/>
                </a:lnTo>
                <a:lnTo>
                  <a:pt x="8662" y="594068"/>
                </a:lnTo>
                <a:lnTo>
                  <a:pt x="0" y="551179"/>
                </a:lnTo>
                <a:lnTo>
                  <a:pt x="0" y="11023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7417" y="2591562"/>
            <a:ext cx="11175999" cy="608329"/>
          </a:xfrm>
          <a:custGeom>
            <a:avLst/>
            <a:gdLst/>
            <a:ahLst/>
            <a:cxnLst/>
            <a:rect l="l" t="t" r="r" b="b"/>
            <a:pathLst>
              <a:path w="8382000" h="608330">
                <a:moveTo>
                  <a:pt x="0" y="101346"/>
                </a:moveTo>
                <a:lnTo>
                  <a:pt x="7964" y="61882"/>
                </a:lnTo>
                <a:lnTo>
                  <a:pt x="29684" y="29670"/>
                </a:lnTo>
                <a:lnTo>
                  <a:pt x="61898" y="7959"/>
                </a:lnTo>
                <a:lnTo>
                  <a:pt x="101346" y="0"/>
                </a:lnTo>
                <a:lnTo>
                  <a:pt x="8280654" y="0"/>
                </a:lnTo>
                <a:lnTo>
                  <a:pt x="8320117" y="7959"/>
                </a:lnTo>
                <a:lnTo>
                  <a:pt x="8352329" y="29670"/>
                </a:lnTo>
                <a:lnTo>
                  <a:pt x="8374040" y="61882"/>
                </a:lnTo>
                <a:lnTo>
                  <a:pt x="8382000" y="101346"/>
                </a:lnTo>
                <a:lnTo>
                  <a:pt x="8382000" y="506729"/>
                </a:lnTo>
                <a:lnTo>
                  <a:pt x="8374040" y="546193"/>
                </a:lnTo>
                <a:lnTo>
                  <a:pt x="8352329" y="578405"/>
                </a:lnTo>
                <a:lnTo>
                  <a:pt x="8320117" y="600116"/>
                </a:lnTo>
                <a:lnTo>
                  <a:pt x="8280654" y="608076"/>
                </a:lnTo>
                <a:lnTo>
                  <a:pt x="101346" y="608076"/>
                </a:lnTo>
                <a:lnTo>
                  <a:pt x="61898" y="600116"/>
                </a:lnTo>
                <a:lnTo>
                  <a:pt x="29684" y="578405"/>
                </a:lnTo>
                <a:lnTo>
                  <a:pt x="7964" y="546193"/>
                </a:lnTo>
                <a:lnTo>
                  <a:pt x="0" y="506729"/>
                </a:lnTo>
                <a:lnTo>
                  <a:pt x="0" y="10134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18700" y="964184"/>
            <a:ext cx="11379929" cy="5147825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20407" marR="219929">
              <a:lnSpc>
                <a:spcPts val="2225"/>
              </a:lnSpc>
              <a:spcBef>
                <a:spcPts val="483"/>
              </a:spcBef>
            </a:pPr>
            <a:r>
              <a:rPr dirty="0">
                <a:latin typeface="Arial"/>
                <a:cs typeface="Arial"/>
              </a:rPr>
              <a:t>A </a:t>
            </a:r>
            <a:r>
              <a:rPr spc="-5" dirty="0">
                <a:latin typeface="Arial"/>
                <a:cs typeface="Arial"/>
              </a:rPr>
              <a:t>Server-side JavaScript được thực hiện bởi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máy </a:t>
            </a:r>
            <a:r>
              <a:rPr dirty="0">
                <a:latin typeface="Arial"/>
                <a:cs typeface="Arial"/>
              </a:rPr>
              <a:t>chủ khi </a:t>
            </a:r>
            <a:r>
              <a:rPr spc="-5" dirty="0">
                <a:latin typeface="Arial"/>
                <a:cs typeface="Arial"/>
              </a:rPr>
              <a:t>một trang HTML  được </a:t>
            </a:r>
            <a:r>
              <a:rPr spc="-11" dirty="0">
                <a:latin typeface="Arial"/>
                <a:cs typeface="Arial"/>
              </a:rPr>
              <a:t>yêu </a:t>
            </a:r>
            <a:r>
              <a:rPr dirty="0">
                <a:latin typeface="Arial"/>
                <a:cs typeface="Arial"/>
              </a:rPr>
              <a:t>cầu của </a:t>
            </a:r>
            <a:r>
              <a:rPr spc="-11" dirty="0">
                <a:latin typeface="Arial"/>
                <a:cs typeface="Arial"/>
              </a:rPr>
              <a:t>người </a:t>
            </a:r>
            <a:r>
              <a:rPr spc="-5" dirty="0">
                <a:latin typeface="Arial"/>
                <a:cs typeface="Arial"/>
              </a:rPr>
              <a:t>dùng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đầu ra </a:t>
            </a:r>
            <a:r>
              <a:rPr spc="-11" dirty="0">
                <a:latin typeface="Arial"/>
                <a:cs typeface="Arial"/>
              </a:rPr>
              <a:t>được </a:t>
            </a:r>
            <a:r>
              <a:rPr spc="-5" dirty="0">
                <a:latin typeface="Arial"/>
                <a:cs typeface="Arial"/>
              </a:rPr>
              <a:t>hiển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5" dirty="0">
                <a:latin typeface="Arial"/>
                <a:cs typeface="Arial"/>
              </a:rPr>
              <a:t>bởi trình</a:t>
            </a:r>
            <a:r>
              <a:rPr spc="106" dirty="0">
                <a:latin typeface="Arial"/>
                <a:cs typeface="Arial"/>
              </a:rPr>
              <a:t> </a:t>
            </a:r>
            <a:r>
              <a:rPr spc="-11">
                <a:latin typeface="Arial"/>
                <a:cs typeface="Arial"/>
              </a:rPr>
              <a:t>duyệt</a:t>
            </a:r>
            <a:r>
              <a:rPr spc="-11" smtClean="0">
                <a:latin typeface="Arial"/>
                <a:cs typeface="Arial"/>
              </a:rPr>
              <a:t>.</a:t>
            </a:r>
            <a:endParaRPr lang="en-US" spc="-11" smtClean="0">
              <a:latin typeface="Arial"/>
              <a:cs typeface="Arial"/>
            </a:endParaRPr>
          </a:p>
          <a:p>
            <a:pPr marL="20407" marR="219929">
              <a:lnSpc>
                <a:spcPts val="2225"/>
              </a:lnSpc>
              <a:spcBef>
                <a:spcPts val="483"/>
              </a:spcBef>
            </a:pPr>
            <a:endParaRPr lang="en-US" dirty="0">
              <a:latin typeface="Arial"/>
              <a:cs typeface="Arial"/>
            </a:endParaRPr>
          </a:p>
          <a:p>
            <a:pPr marL="19650" marR="394514">
              <a:lnSpc>
                <a:spcPts val="2225"/>
              </a:lnSpc>
              <a:spcBef>
                <a:spcPts val="5"/>
              </a:spcBef>
            </a:pPr>
            <a:r>
              <a:rPr smtClean="0">
                <a:latin typeface="Arial"/>
                <a:cs typeface="Arial"/>
              </a:rPr>
              <a:t>A </a:t>
            </a:r>
            <a:r>
              <a:rPr spc="-5" dirty="0">
                <a:latin typeface="Arial"/>
                <a:cs typeface="Arial"/>
              </a:rPr>
              <a:t>server-side JavaScript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5" dirty="0">
                <a:latin typeface="Arial"/>
                <a:cs typeface="Arial"/>
              </a:rPr>
              <a:t>tương </a:t>
            </a:r>
            <a:r>
              <a:rPr dirty="0">
                <a:latin typeface="Arial"/>
                <a:cs typeface="Arial"/>
              </a:rPr>
              <a:t>tác với cơ sở </a:t>
            </a:r>
            <a:r>
              <a:rPr spc="-5" dirty="0">
                <a:latin typeface="Arial"/>
                <a:cs typeface="Arial"/>
              </a:rPr>
              <a:t>dữ </a:t>
            </a:r>
            <a:r>
              <a:rPr spc="-11" dirty="0">
                <a:latin typeface="Arial"/>
                <a:cs typeface="Arial"/>
              </a:rPr>
              <a:t>liệu, </a:t>
            </a:r>
            <a:r>
              <a:rPr spc="-5" dirty="0">
                <a:latin typeface="Arial"/>
                <a:cs typeface="Arial"/>
              </a:rPr>
              <a:t>lấy thông </a:t>
            </a:r>
            <a:r>
              <a:rPr dirty="0">
                <a:latin typeface="Arial"/>
                <a:cs typeface="Arial"/>
              </a:rPr>
              <a:t>tin </a:t>
            </a:r>
            <a:r>
              <a:rPr spc="-5" dirty="0">
                <a:latin typeface="Arial"/>
                <a:cs typeface="Arial"/>
              </a:rPr>
              <a:t>cần  thiết </a:t>
            </a:r>
            <a:r>
              <a:rPr dirty="0">
                <a:latin typeface="Arial"/>
                <a:cs typeface="Arial"/>
              </a:rPr>
              <a:t>và </a:t>
            </a:r>
            <a:r>
              <a:rPr spc="-11" dirty="0">
                <a:latin typeface="Arial"/>
                <a:cs typeface="Arial"/>
              </a:rPr>
              <a:t>hiển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5" dirty="0">
                <a:latin typeface="Arial"/>
                <a:cs typeface="Arial"/>
              </a:rPr>
              <a:t>nó </a:t>
            </a:r>
            <a:r>
              <a:rPr dirty="0">
                <a:latin typeface="Arial"/>
                <a:cs typeface="Arial"/>
              </a:rPr>
              <a:t>cho </a:t>
            </a:r>
            <a:r>
              <a:rPr spc="-11" dirty="0">
                <a:latin typeface="Arial"/>
                <a:cs typeface="Arial"/>
              </a:rPr>
              <a:t>người</a:t>
            </a:r>
            <a:r>
              <a:rPr spc="35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dùng.</a:t>
            </a:r>
            <a:endParaRPr dirty="0">
              <a:latin typeface="Arial"/>
              <a:cs typeface="Arial"/>
            </a:endParaRPr>
          </a:p>
          <a:p>
            <a:pPr marL="16628">
              <a:lnSpc>
                <a:spcPts val="2398"/>
              </a:lnSpc>
            </a:pPr>
            <a:r>
              <a:rPr spc="-5" smtClean="0">
                <a:latin typeface="Arial"/>
                <a:cs typeface="Arial"/>
              </a:rPr>
              <a:t>Server-side </a:t>
            </a:r>
            <a:r>
              <a:rPr spc="-5" dirty="0">
                <a:latin typeface="Arial"/>
                <a:cs typeface="Arial"/>
              </a:rPr>
              <a:t>scripting </a:t>
            </a:r>
            <a:r>
              <a:rPr spc="-11" dirty="0">
                <a:latin typeface="Arial"/>
                <a:cs typeface="Arial"/>
              </a:rPr>
              <a:t>đáp ứng </a:t>
            </a:r>
            <a:r>
              <a:rPr spc="-5" dirty="0">
                <a:latin typeface="Arial"/>
                <a:cs typeface="Arial"/>
              </a:rPr>
              <a:t>mục tiêu cung cấp </a:t>
            </a:r>
            <a:r>
              <a:rPr spc="-11" dirty="0">
                <a:latin typeface="Arial"/>
                <a:cs typeface="Arial"/>
              </a:rPr>
              <a:t>nội dung động </a:t>
            </a:r>
            <a:r>
              <a:rPr spc="-5" dirty="0">
                <a:latin typeface="Arial"/>
                <a:cs typeface="Arial"/>
              </a:rPr>
              <a:t>trong </a:t>
            </a:r>
            <a:r>
              <a:rPr spc="-5">
                <a:latin typeface="Arial"/>
                <a:cs typeface="Arial"/>
              </a:rPr>
              <a:t>các</a:t>
            </a:r>
            <a:r>
              <a:rPr spc="298">
                <a:latin typeface="Arial"/>
                <a:cs typeface="Arial"/>
              </a:rPr>
              <a:t> </a:t>
            </a:r>
            <a:r>
              <a:rPr spc="-5" smtClean="0">
                <a:latin typeface="Arial"/>
                <a:cs typeface="Arial"/>
              </a:rPr>
              <a:t>trang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smtClean="0">
                <a:latin typeface="Arial"/>
                <a:cs typeface="Arial"/>
              </a:rPr>
              <a:t>web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dirty="0">
              <a:latin typeface="Times New Roman"/>
              <a:cs typeface="Times New Roman"/>
            </a:endParaRPr>
          </a:p>
          <a:p>
            <a:pPr marL="15114" marR="6047">
              <a:lnSpc>
                <a:spcPts val="2225"/>
              </a:lnSpc>
              <a:spcBef>
                <a:spcPts val="5"/>
              </a:spcBef>
            </a:pPr>
            <a:r>
              <a:rPr spc="-5" dirty="0">
                <a:latin typeface="Arial"/>
                <a:cs typeface="Arial"/>
              </a:rPr>
              <a:t>Không giống client-side JavaScript, </a:t>
            </a:r>
            <a:r>
              <a:rPr spc="-24" dirty="0">
                <a:latin typeface="Arial"/>
                <a:cs typeface="Arial"/>
              </a:rPr>
              <a:t>Trang </a:t>
            </a:r>
            <a:r>
              <a:rPr spc="-5" dirty="0">
                <a:latin typeface="Arial"/>
                <a:cs typeface="Arial"/>
              </a:rPr>
              <a:t>HTML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spc="-5" dirty="0">
                <a:latin typeface="Arial"/>
                <a:cs typeface="Arial"/>
              </a:rPr>
              <a:t>server-side JavaScript  được biên dịch </a:t>
            </a:r>
            <a:r>
              <a:rPr dirty="0">
                <a:latin typeface="Arial"/>
                <a:cs typeface="Arial"/>
              </a:rPr>
              <a:t>vào các tập </a:t>
            </a:r>
            <a:r>
              <a:rPr spc="-5" dirty="0">
                <a:latin typeface="Arial"/>
                <a:cs typeface="Arial"/>
              </a:rPr>
              <a:t>tin bytecode </a:t>
            </a:r>
            <a:r>
              <a:rPr dirty="0">
                <a:latin typeface="Arial"/>
                <a:cs typeface="Arial"/>
              </a:rPr>
              <a:t>trên </a:t>
            </a:r>
            <a:r>
              <a:rPr spc="-5" dirty="0">
                <a:latin typeface="Arial"/>
                <a:cs typeface="Arial"/>
              </a:rPr>
              <a:t>máy</a:t>
            </a:r>
            <a:r>
              <a:rPr spc="9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chủ.</a:t>
            </a:r>
          </a:p>
          <a:p>
            <a:pPr>
              <a:spcBef>
                <a:spcPts val="19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8893" marR="151155">
              <a:lnSpc>
                <a:spcPts val="2225"/>
              </a:lnSpc>
            </a:pPr>
            <a:r>
              <a:rPr dirty="0">
                <a:latin typeface="Arial"/>
                <a:cs typeface="Arial"/>
              </a:rPr>
              <a:t>A </a:t>
            </a:r>
            <a:r>
              <a:rPr spc="-5" dirty="0">
                <a:latin typeface="Arial"/>
                <a:cs typeface="Arial"/>
              </a:rPr>
              <a:t>JavaScript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11" dirty="0">
                <a:latin typeface="Arial"/>
                <a:cs typeface="Arial"/>
              </a:rPr>
              <a:t>nhúng </a:t>
            </a:r>
            <a:r>
              <a:rPr spc="-5" dirty="0">
                <a:latin typeface="Arial"/>
                <a:cs typeface="Arial"/>
              </a:rPr>
              <a:t>trong một trang HTML hoặc viết riêng </a:t>
            </a:r>
            <a:r>
              <a:rPr dirty="0">
                <a:latin typeface="Arial"/>
                <a:cs typeface="Arial"/>
              </a:rPr>
              <a:t>tại </a:t>
            </a: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tập </a:t>
            </a:r>
            <a:r>
              <a:rPr spc="-5" dirty="0">
                <a:latin typeface="Arial"/>
                <a:cs typeface="Arial"/>
              </a:rPr>
              <a:t>tin,  mà </a:t>
            </a:r>
            <a:r>
              <a:rPr dirty="0">
                <a:latin typeface="Arial"/>
                <a:cs typeface="Arial"/>
              </a:rPr>
              <a:t>sẽ </a:t>
            </a:r>
            <a:r>
              <a:rPr spc="-5" dirty="0">
                <a:latin typeface="Arial"/>
                <a:cs typeface="Arial"/>
              </a:rPr>
              <a:t>được lưu </a:t>
            </a:r>
            <a:r>
              <a:rPr dirty="0">
                <a:latin typeface="Arial"/>
                <a:cs typeface="Arial"/>
              </a:rPr>
              <a:t>với </a:t>
            </a:r>
            <a:r>
              <a:rPr spc="-5" dirty="0">
                <a:latin typeface="Arial"/>
                <a:cs typeface="Arial"/>
              </a:rPr>
              <a:t>phần mở rộng</a:t>
            </a:r>
            <a:r>
              <a:rPr spc="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.js</a:t>
            </a:r>
            <a:endParaRPr dirty="0">
              <a:latin typeface="Arial"/>
              <a:cs typeface="Arial"/>
            </a:endParaRPr>
          </a:p>
          <a:p>
            <a:pPr marL="18139">
              <a:spcBef>
                <a:spcPts val="1555"/>
              </a:spcBef>
            </a:pPr>
            <a:r>
              <a:rPr spc="-5" smtClean="0">
                <a:latin typeface="Arial"/>
                <a:cs typeface="Arial"/>
              </a:rPr>
              <a:t>Biên </a:t>
            </a:r>
            <a:r>
              <a:rPr spc="-5" dirty="0">
                <a:latin typeface="Arial"/>
                <a:cs typeface="Arial"/>
              </a:rPr>
              <a:t>dịch là một quá trình </a:t>
            </a:r>
            <a:r>
              <a:rPr spc="-11" dirty="0">
                <a:latin typeface="Arial"/>
                <a:cs typeface="Arial"/>
              </a:rPr>
              <a:t>chuyển </a:t>
            </a:r>
            <a:r>
              <a:rPr spc="-5" dirty="0">
                <a:latin typeface="Arial"/>
                <a:cs typeface="Arial"/>
              </a:rPr>
              <a:t>đổi mã vào mã máy độc</a:t>
            </a:r>
            <a:r>
              <a:rPr spc="119" dirty="0">
                <a:latin typeface="Arial"/>
                <a:cs typeface="Arial"/>
              </a:rPr>
              <a:t> </a:t>
            </a:r>
            <a:r>
              <a:rPr spc="-11">
                <a:latin typeface="Arial"/>
                <a:cs typeface="Arial"/>
              </a:rPr>
              <a:t>lập</a:t>
            </a:r>
            <a:r>
              <a:rPr spc="-11" smtClean="0">
                <a:latin typeface="Arial"/>
                <a:cs typeface="Arial"/>
              </a:rPr>
              <a:t>.</a:t>
            </a:r>
            <a:endParaRPr lang="en-US" spc="-11" smtClean="0">
              <a:latin typeface="Arial"/>
              <a:cs typeface="Arial"/>
            </a:endParaRPr>
          </a:p>
          <a:p>
            <a:pPr marL="18139">
              <a:spcBef>
                <a:spcPts val="1555"/>
              </a:spcBef>
            </a:pPr>
            <a:endParaRPr dirty="0">
              <a:latin typeface="Arial"/>
              <a:cs typeface="Arial"/>
            </a:endParaRPr>
          </a:p>
          <a:p>
            <a:pPr marL="15114" marR="407362">
              <a:lnSpc>
                <a:spcPts val="2225"/>
              </a:lnSpc>
            </a:pPr>
            <a:r>
              <a:rPr spc="-5" smtClean="0">
                <a:latin typeface="Arial"/>
                <a:cs typeface="Arial"/>
              </a:rPr>
              <a:t>Mã </a:t>
            </a:r>
            <a:r>
              <a:rPr spc="-5" dirty="0">
                <a:latin typeface="Arial"/>
                <a:cs typeface="Arial"/>
              </a:rPr>
              <a:t>máy độc lập này được gọi là bytecode, mà là một </a:t>
            </a:r>
            <a:r>
              <a:rPr dirty="0">
                <a:latin typeface="Arial"/>
                <a:cs typeface="Arial"/>
              </a:rPr>
              <a:t>tập </a:t>
            </a:r>
            <a:r>
              <a:rPr spc="-5" dirty="0">
                <a:latin typeface="Arial"/>
                <a:cs typeface="Arial"/>
              </a:rPr>
              <a:t>tin </a:t>
            </a:r>
            <a:r>
              <a:rPr dirty="0">
                <a:latin typeface="Arial"/>
                <a:cs typeface="Arial"/>
              </a:rPr>
              <a:t>thực </a:t>
            </a:r>
            <a:r>
              <a:rPr spc="-5" dirty="0">
                <a:latin typeface="Arial"/>
                <a:cs typeface="Arial"/>
              </a:rPr>
              <a:t>thi </a:t>
            </a:r>
            <a:r>
              <a:rPr dirty="0">
                <a:latin typeface="Arial"/>
                <a:cs typeface="Arial"/>
              </a:rPr>
              <a:t>mà </a:t>
            </a:r>
            <a:r>
              <a:rPr spc="-5" dirty="0">
                <a:latin typeface="Arial"/>
                <a:cs typeface="Arial"/>
              </a:rPr>
              <a:t>máy  </a:t>
            </a:r>
            <a:r>
              <a:rPr dirty="0">
                <a:latin typeface="Arial"/>
                <a:cs typeface="Arial"/>
              </a:rPr>
              <a:t>chủ </a:t>
            </a:r>
            <a:r>
              <a:rPr spc="-19" dirty="0">
                <a:latin typeface="Arial"/>
                <a:cs typeface="Arial"/>
              </a:rPr>
              <a:t>Web </a:t>
            </a:r>
            <a:r>
              <a:rPr dirty="0">
                <a:latin typeface="Arial"/>
                <a:cs typeface="Arial"/>
              </a:rPr>
              <a:t>chạy </a:t>
            </a:r>
            <a:r>
              <a:rPr spc="-5" dirty="0">
                <a:latin typeface="Arial"/>
                <a:cs typeface="Arial"/>
              </a:rPr>
              <a:t>để </a:t>
            </a:r>
            <a:r>
              <a:rPr dirty="0">
                <a:latin typeface="Arial"/>
                <a:cs typeface="Arial"/>
              </a:rPr>
              <a:t>tạo </a:t>
            </a:r>
            <a:r>
              <a:rPr spc="-5" dirty="0">
                <a:latin typeface="Arial"/>
                <a:cs typeface="Arial"/>
              </a:rPr>
              <a:t>ra các đầu ra mong</a:t>
            </a:r>
            <a:r>
              <a:rPr spc="6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muốn.</a:t>
            </a:r>
            <a:endParaRPr dirty="0">
              <a:latin typeface="Arial"/>
              <a:cs typeface="Arial"/>
            </a:endParaRPr>
          </a:p>
        </p:txBody>
      </p:sp>
      <p:sp>
        <p:nvSpPr>
          <p:cNvPr id="2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98725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703579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Server-side </a:t>
            </a:r>
            <a:r>
              <a:rPr spc="-24" dirty="0"/>
              <a:t>JavaScript</a:t>
            </a:r>
            <a:r>
              <a:rPr spc="-65" dirty="0"/>
              <a:t> </a:t>
            </a:r>
            <a:r>
              <a:rPr spc="-5" dirty="0"/>
              <a:t>2-2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2024" y="852297"/>
            <a:ext cx="9120293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sẽ hiển thị </a:t>
            </a:r>
            <a:r>
              <a:rPr spc="5" dirty="0">
                <a:latin typeface="Calibri"/>
                <a:cs typeface="Calibri"/>
              </a:rPr>
              <a:t>đầu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spc="5" dirty="0">
                <a:latin typeface="Calibri"/>
                <a:cs typeface="Calibri"/>
              </a:rPr>
              <a:t>của một </a:t>
            </a:r>
            <a:r>
              <a:rPr dirty="0">
                <a:latin typeface="Calibri"/>
                <a:cs typeface="Calibri"/>
              </a:rPr>
              <a:t>JavaScript phía máy</a:t>
            </a:r>
            <a:r>
              <a:rPr spc="-21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khách.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57600" y="1600199"/>
            <a:ext cx="4775199" cy="4215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55532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6" y="95221"/>
            <a:ext cx="449749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Thẻ </a:t>
            </a:r>
            <a:r>
              <a:rPr spc="-11" dirty="0"/>
              <a:t>&lt;Script&gt;</a:t>
            </a:r>
            <a:r>
              <a:rPr spc="-100" dirty="0"/>
              <a:t> </a:t>
            </a:r>
            <a:r>
              <a:rPr dirty="0"/>
              <a:t>1-2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07417" y="817627"/>
            <a:ext cx="11175999" cy="789939"/>
          </a:xfrm>
          <a:custGeom>
            <a:avLst/>
            <a:gdLst/>
            <a:ahLst/>
            <a:cxnLst/>
            <a:rect l="l" t="t" r="r" b="b"/>
            <a:pathLst>
              <a:path w="8382000" h="789939">
                <a:moveTo>
                  <a:pt x="8250428" y="0"/>
                </a:moveTo>
                <a:lnTo>
                  <a:pt x="131572" y="0"/>
                </a:lnTo>
                <a:lnTo>
                  <a:pt x="89983" y="6709"/>
                </a:lnTo>
                <a:lnTo>
                  <a:pt x="53865" y="25391"/>
                </a:lnTo>
                <a:lnTo>
                  <a:pt x="25384" y="53876"/>
                </a:lnTo>
                <a:lnTo>
                  <a:pt x="6707" y="89993"/>
                </a:lnTo>
                <a:lnTo>
                  <a:pt x="0" y="131572"/>
                </a:lnTo>
                <a:lnTo>
                  <a:pt x="0" y="657860"/>
                </a:lnTo>
                <a:lnTo>
                  <a:pt x="6707" y="699438"/>
                </a:lnTo>
                <a:lnTo>
                  <a:pt x="25384" y="735555"/>
                </a:lnTo>
                <a:lnTo>
                  <a:pt x="53865" y="764040"/>
                </a:lnTo>
                <a:lnTo>
                  <a:pt x="89983" y="782722"/>
                </a:lnTo>
                <a:lnTo>
                  <a:pt x="131572" y="789432"/>
                </a:lnTo>
                <a:lnTo>
                  <a:pt x="8250428" y="789432"/>
                </a:lnTo>
                <a:lnTo>
                  <a:pt x="8292006" y="782722"/>
                </a:lnTo>
                <a:lnTo>
                  <a:pt x="8328123" y="764040"/>
                </a:lnTo>
                <a:lnTo>
                  <a:pt x="8356608" y="735555"/>
                </a:lnTo>
                <a:lnTo>
                  <a:pt x="8375290" y="699438"/>
                </a:lnTo>
                <a:lnTo>
                  <a:pt x="8382000" y="657860"/>
                </a:lnTo>
                <a:lnTo>
                  <a:pt x="8382000" y="131572"/>
                </a:lnTo>
                <a:lnTo>
                  <a:pt x="8375290" y="89993"/>
                </a:lnTo>
                <a:lnTo>
                  <a:pt x="8356608" y="53876"/>
                </a:lnTo>
                <a:lnTo>
                  <a:pt x="8328123" y="25391"/>
                </a:lnTo>
                <a:lnTo>
                  <a:pt x="8292006" y="6709"/>
                </a:lnTo>
                <a:lnTo>
                  <a:pt x="8250428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417" y="2167890"/>
            <a:ext cx="11175999" cy="768351"/>
          </a:xfrm>
          <a:custGeom>
            <a:avLst/>
            <a:gdLst/>
            <a:ahLst/>
            <a:cxnLst/>
            <a:rect l="l" t="t" r="r" b="b"/>
            <a:pathLst>
              <a:path w="8382000" h="768350">
                <a:moveTo>
                  <a:pt x="8253984" y="0"/>
                </a:moveTo>
                <a:lnTo>
                  <a:pt x="128016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5"/>
                </a:lnTo>
                <a:lnTo>
                  <a:pt x="0" y="640079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6" y="768095"/>
                </a:lnTo>
                <a:lnTo>
                  <a:pt x="8253984" y="768095"/>
                </a:lnTo>
                <a:lnTo>
                  <a:pt x="8303829" y="758041"/>
                </a:lnTo>
                <a:lnTo>
                  <a:pt x="8344519" y="730615"/>
                </a:lnTo>
                <a:lnTo>
                  <a:pt x="8371945" y="689925"/>
                </a:lnTo>
                <a:lnTo>
                  <a:pt x="8382000" y="640079"/>
                </a:lnTo>
                <a:lnTo>
                  <a:pt x="8382000" y="128015"/>
                </a:lnTo>
                <a:lnTo>
                  <a:pt x="8371945" y="78170"/>
                </a:lnTo>
                <a:lnTo>
                  <a:pt x="8344519" y="37480"/>
                </a:lnTo>
                <a:lnTo>
                  <a:pt x="8303829" y="10054"/>
                </a:lnTo>
                <a:lnTo>
                  <a:pt x="825398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417" y="3324606"/>
            <a:ext cx="11175999" cy="706121"/>
          </a:xfrm>
          <a:custGeom>
            <a:avLst/>
            <a:gdLst/>
            <a:ahLst/>
            <a:cxnLst/>
            <a:rect l="l" t="t" r="r" b="b"/>
            <a:pathLst>
              <a:path w="8382000" h="706120">
                <a:moveTo>
                  <a:pt x="8264398" y="0"/>
                </a:moveTo>
                <a:lnTo>
                  <a:pt x="117602" y="0"/>
                </a:lnTo>
                <a:lnTo>
                  <a:pt x="71826" y="9249"/>
                </a:lnTo>
                <a:lnTo>
                  <a:pt x="34445" y="34464"/>
                </a:lnTo>
                <a:lnTo>
                  <a:pt x="9242" y="71848"/>
                </a:lnTo>
                <a:lnTo>
                  <a:pt x="0" y="117602"/>
                </a:lnTo>
                <a:lnTo>
                  <a:pt x="0" y="588010"/>
                </a:lnTo>
                <a:lnTo>
                  <a:pt x="9242" y="633763"/>
                </a:lnTo>
                <a:lnTo>
                  <a:pt x="34445" y="671147"/>
                </a:lnTo>
                <a:lnTo>
                  <a:pt x="71826" y="696362"/>
                </a:lnTo>
                <a:lnTo>
                  <a:pt x="117602" y="705612"/>
                </a:lnTo>
                <a:lnTo>
                  <a:pt x="8264398" y="705612"/>
                </a:lnTo>
                <a:lnTo>
                  <a:pt x="8310151" y="696362"/>
                </a:lnTo>
                <a:lnTo>
                  <a:pt x="8347535" y="671147"/>
                </a:lnTo>
                <a:lnTo>
                  <a:pt x="8372750" y="633763"/>
                </a:lnTo>
                <a:lnTo>
                  <a:pt x="8382000" y="588010"/>
                </a:lnTo>
                <a:lnTo>
                  <a:pt x="8382000" y="117602"/>
                </a:lnTo>
                <a:lnTo>
                  <a:pt x="8372750" y="71848"/>
                </a:lnTo>
                <a:lnTo>
                  <a:pt x="8347535" y="34464"/>
                </a:lnTo>
                <a:lnTo>
                  <a:pt x="8310151" y="9249"/>
                </a:lnTo>
                <a:lnTo>
                  <a:pt x="8264398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7417" y="3324606"/>
            <a:ext cx="11175999" cy="706121"/>
          </a:xfrm>
          <a:custGeom>
            <a:avLst/>
            <a:gdLst/>
            <a:ahLst/>
            <a:cxnLst/>
            <a:rect l="l" t="t" r="r" b="b"/>
            <a:pathLst>
              <a:path w="8382000" h="706120">
                <a:moveTo>
                  <a:pt x="0" y="117602"/>
                </a:moveTo>
                <a:lnTo>
                  <a:pt x="9242" y="71848"/>
                </a:lnTo>
                <a:lnTo>
                  <a:pt x="34445" y="34464"/>
                </a:lnTo>
                <a:lnTo>
                  <a:pt x="71826" y="9249"/>
                </a:lnTo>
                <a:lnTo>
                  <a:pt x="117602" y="0"/>
                </a:lnTo>
                <a:lnTo>
                  <a:pt x="8264398" y="0"/>
                </a:lnTo>
                <a:lnTo>
                  <a:pt x="8310151" y="9249"/>
                </a:lnTo>
                <a:lnTo>
                  <a:pt x="8347535" y="34464"/>
                </a:lnTo>
                <a:lnTo>
                  <a:pt x="8372750" y="71848"/>
                </a:lnTo>
                <a:lnTo>
                  <a:pt x="8382000" y="117602"/>
                </a:lnTo>
                <a:lnTo>
                  <a:pt x="8382000" y="588010"/>
                </a:lnTo>
                <a:lnTo>
                  <a:pt x="8372750" y="633763"/>
                </a:lnTo>
                <a:lnTo>
                  <a:pt x="8347535" y="671147"/>
                </a:lnTo>
                <a:lnTo>
                  <a:pt x="8310151" y="696362"/>
                </a:lnTo>
                <a:lnTo>
                  <a:pt x="8264398" y="705612"/>
                </a:lnTo>
                <a:lnTo>
                  <a:pt x="117602" y="705612"/>
                </a:lnTo>
                <a:lnTo>
                  <a:pt x="71826" y="696362"/>
                </a:lnTo>
                <a:lnTo>
                  <a:pt x="34445" y="671147"/>
                </a:lnTo>
                <a:lnTo>
                  <a:pt x="9242" y="633763"/>
                </a:lnTo>
                <a:lnTo>
                  <a:pt x="0" y="588010"/>
                </a:lnTo>
                <a:lnTo>
                  <a:pt x="0" y="11760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7417" y="4208528"/>
            <a:ext cx="11175999" cy="690880"/>
          </a:xfrm>
          <a:custGeom>
            <a:avLst/>
            <a:gdLst/>
            <a:ahLst/>
            <a:cxnLst/>
            <a:rect l="l" t="t" r="r" b="b"/>
            <a:pathLst>
              <a:path w="8382000" h="690879">
                <a:moveTo>
                  <a:pt x="8266938" y="0"/>
                </a:moveTo>
                <a:lnTo>
                  <a:pt x="115061" y="0"/>
                </a:lnTo>
                <a:lnTo>
                  <a:pt x="70273" y="9048"/>
                </a:lnTo>
                <a:lnTo>
                  <a:pt x="33699" y="33718"/>
                </a:lnTo>
                <a:lnTo>
                  <a:pt x="9041" y="70294"/>
                </a:lnTo>
                <a:lnTo>
                  <a:pt x="0" y="115062"/>
                </a:lnTo>
                <a:lnTo>
                  <a:pt x="0" y="575310"/>
                </a:lnTo>
                <a:lnTo>
                  <a:pt x="9041" y="620077"/>
                </a:lnTo>
                <a:lnTo>
                  <a:pt x="33699" y="656653"/>
                </a:lnTo>
                <a:lnTo>
                  <a:pt x="70273" y="681323"/>
                </a:lnTo>
                <a:lnTo>
                  <a:pt x="115061" y="690372"/>
                </a:lnTo>
                <a:lnTo>
                  <a:pt x="8266938" y="690372"/>
                </a:lnTo>
                <a:lnTo>
                  <a:pt x="8311705" y="681323"/>
                </a:lnTo>
                <a:lnTo>
                  <a:pt x="8348281" y="656653"/>
                </a:lnTo>
                <a:lnTo>
                  <a:pt x="8372951" y="620077"/>
                </a:lnTo>
                <a:lnTo>
                  <a:pt x="8382000" y="575310"/>
                </a:lnTo>
                <a:lnTo>
                  <a:pt x="8382000" y="115062"/>
                </a:lnTo>
                <a:lnTo>
                  <a:pt x="8372951" y="70294"/>
                </a:lnTo>
                <a:lnTo>
                  <a:pt x="8348281" y="33718"/>
                </a:lnTo>
                <a:lnTo>
                  <a:pt x="8311705" y="9048"/>
                </a:lnTo>
                <a:lnTo>
                  <a:pt x="8266938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7417" y="4208528"/>
            <a:ext cx="11175999" cy="690880"/>
          </a:xfrm>
          <a:custGeom>
            <a:avLst/>
            <a:gdLst/>
            <a:ahLst/>
            <a:cxnLst/>
            <a:rect l="l" t="t" r="r" b="b"/>
            <a:pathLst>
              <a:path w="8382000" h="690879">
                <a:moveTo>
                  <a:pt x="0" y="115062"/>
                </a:moveTo>
                <a:lnTo>
                  <a:pt x="9041" y="70294"/>
                </a:lnTo>
                <a:lnTo>
                  <a:pt x="33699" y="33718"/>
                </a:lnTo>
                <a:lnTo>
                  <a:pt x="70273" y="9048"/>
                </a:lnTo>
                <a:lnTo>
                  <a:pt x="115061" y="0"/>
                </a:lnTo>
                <a:lnTo>
                  <a:pt x="8266938" y="0"/>
                </a:lnTo>
                <a:lnTo>
                  <a:pt x="8311705" y="9048"/>
                </a:lnTo>
                <a:lnTo>
                  <a:pt x="8348281" y="33718"/>
                </a:lnTo>
                <a:lnTo>
                  <a:pt x="8372951" y="70294"/>
                </a:lnTo>
                <a:lnTo>
                  <a:pt x="8382000" y="115062"/>
                </a:lnTo>
                <a:lnTo>
                  <a:pt x="8382000" y="575310"/>
                </a:lnTo>
                <a:lnTo>
                  <a:pt x="8372951" y="620077"/>
                </a:lnTo>
                <a:lnTo>
                  <a:pt x="8348281" y="656653"/>
                </a:lnTo>
                <a:lnTo>
                  <a:pt x="8311705" y="681323"/>
                </a:lnTo>
                <a:lnTo>
                  <a:pt x="8266938" y="690372"/>
                </a:lnTo>
                <a:lnTo>
                  <a:pt x="115061" y="690372"/>
                </a:lnTo>
                <a:lnTo>
                  <a:pt x="70273" y="681323"/>
                </a:lnTo>
                <a:lnTo>
                  <a:pt x="33699" y="656653"/>
                </a:lnTo>
                <a:lnTo>
                  <a:pt x="9041" y="620077"/>
                </a:lnTo>
                <a:lnTo>
                  <a:pt x="0" y="575310"/>
                </a:lnTo>
                <a:lnTo>
                  <a:pt x="0" y="11506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7417" y="5092446"/>
            <a:ext cx="11175999" cy="759460"/>
          </a:xfrm>
          <a:custGeom>
            <a:avLst/>
            <a:gdLst/>
            <a:ahLst/>
            <a:cxnLst/>
            <a:rect l="l" t="t" r="r" b="b"/>
            <a:pathLst>
              <a:path w="8382000" h="759460">
                <a:moveTo>
                  <a:pt x="8255508" y="0"/>
                </a:moveTo>
                <a:lnTo>
                  <a:pt x="126492" y="0"/>
                </a:lnTo>
                <a:lnTo>
                  <a:pt x="77254" y="9941"/>
                </a:lnTo>
                <a:lnTo>
                  <a:pt x="37047" y="37052"/>
                </a:lnTo>
                <a:lnTo>
                  <a:pt x="9939" y="77259"/>
                </a:lnTo>
                <a:lnTo>
                  <a:pt x="0" y="126491"/>
                </a:lnTo>
                <a:lnTo>
                  <a:pt x="0" y="632459"/>
                </a:lnTo>
                <a:lnTo>
                  <a:pt x="9939" y="681697"/>
                </a:lnTo>
                <a:lnTo>
                  <a:pt x="37047" y="721904"/>
                </a:lnTo>
                <a:lnTo>
                  <a:pt x="77254" y="749012"/>
                </a:lnTo>
                <a:lnTo>
                  <a:pt x="126492" y="758951"/>
                </a:lnTo>
                <a:lnTo>
                  <a:pt x="8255508" y="758951"/>
                </a:lnTo>
                <a:lnTo>
                  <a:pt x="8304740" y="749012"/>
                </a:lnTo>
                <a:lnTo>
                  <a:pt x="8344947" y="721904"/>
                </a:lnTo>
                <a:lnTo>
                  <a:pt x="8372058" y="681697"/>
                </a:lnTo>
                <a:lnTo>
                  <a:pt x="8382000" y="632459"/>
                </a:lnTo>
                <a:lnTo>
                  <a:pt x="8382000" y="126491"/>
                </a:lnTo>
                <a:lnTo>
                  <a:pt x="8372058" y="77259"/>
                </a:lnTo>
                <a:lnTo>
                  <a:pt x="8344947" y="37052"/>
                </a:lnTo>
                <a:lnTo>
                  <a:pt x="8304740" y="9941"/>
                </a:lnTo>
                <a:lnTo>
                  <a:pt x="8255508" y="0"/>
                </a:lnTo>
                <a:close/>
              </a:path>
            </a:pathLst>
          </a:custGeom>
          <a:solidFill>
            <a:srgbClr val="C4BC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7417" y="5092446"/>
            <a:ext cx="11175999" cy="759460"/>
          </a:xfrm>
          <a:custGeom>
            <a:avLst/>
            <a:gdLst/>
            <a:ahLst/>
            <a:cxnLst/>
            <a:rect l="l" t="t" r="r" b="b"/>
            <a:pathLst>
              <a:path w="8382000" h="759460">
                <a:moveTo>
                  <a:pt x="0" y="126491"/>
                </a:moveTo>
                <a:lnTo>
                  <a:pt x="9939" y="77259"/>
                </a:lnTo>
                <a:lnTo>
                  <a:pt x="37047" y="37052"/>
                </a:lnTo>
                <a:lnTo>
                  <a:pt x="77254" y="9941"/>
                </a:lnTo>
                <a:lnTo>
                  <a:pt x="126492" y="0"/>
                </a:lnTo>
                <a:lnTo>
                  <a:pt x="8255508" y="0"/>
                </a:lnTo>
                <a:lnTo>
                  <a:pt x="8304740" y="9941"/>
                </a:lnTo>
                <a:lnTo>
                  <a:pt x="8344947" y="37052"/>
                </a:lnTo>
                <a:lnTo>
                  <a:pt x="8372058" y="77259"/>
                </a:lnTo>
                <a:lnTo>
                  <a:pt x="8382000" y="126491"/>
                </a:lnTo>
                <a:lnTo>
                  <a:pt x="8382000" y="632459"/>
                </a:lnTo>
                <a:lnTo>
                  <a:pt x="8372058" y="681697"/>
                </a:lnTo>
                <a:lnTo>
                  <a:pt x="8344947" y="721904"/>
                </a:lnTo>
                <a:lnTo>
                  <a:pt x="8304740" y="749012"/>
                </a:lnTo>
                <a:lnTo>
                  <a:pt x="8255508" y="758951"/>
                </a:lnTo>
                <a:lnTo>
                  <a:pt x="126492" y="758951"/>
                </a:lnTo>
                <a:lnTo>
                  <a:pt x="77254" y="749012"/>
                </a:lnTo>
                <a:lnTo>
                  <a:pt x="37047" y="721904"/>
                </a:lnTo>
                <a:lnTo>
                  <a:pt x="9939" y="681697"/>
                </a:lnTo>
                <a:lnTo>
                  <a:pt x="0" y="632459"/>
                </a:lnTo>
                <a:lnTo>
                  <a:pt x="0" y="12649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26018" y="830021"/>
            <a:ext cx="11057398" cy="4916603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20407">
              <a:lnSpc>
                <a:spcPts val="2404"/>
              </a:lnSpc>
              <a:spcBef>
                <a:spcPts val="119"/>
              </a:spcBef>
            </a:pPr>
            <a:r>
              <a:rPr spc="-5" dirty="0">
                <a:latin typeface="Arial"/>
                <a:cs typeface="Arial"/>
              </a:rPr>
              <a:t>Thẻ &lt;script&gt; </a:t>
            </a:r>
            <a:r>
              <a:rPr spc="-11" dirty="0">
                <a:latin typeface="Arial"/>
                <a:cs typeface="Arial"/>
              </a:rPr>
              <a:t>xác định </a:t>
            </a:r>
            <a:r>
              <a:rPr spc="-5" dirty="0">
                <a:latin typeface="Arial"/>
                <a:cs typeface="Arial"/>
              </a:rPr>
              <a:t>một kịch </a:t>
            </a:r>
            <a:r>
              <a:rPr spc="-11" dirty="0">
                <a:latin typeface="Arial"/>
                <a:cs typeface="Arial"/>
              </a:rPr>
              <a:t>bản </a:t>
            </a:r>
            <a:r>
              <a:rPr spc="-5" dirty="0">
                <a:latin typeface="Arial"/>
                <a:cs typeface="Arial"/>
              </a:rPr>
              <a:t>cho một trang </a:t>
            </a:r>
            <a:r>
              <a:rPr dirty="0">
                <a:latin typeface="Arial"/>
                <a:cs typeface="Arial"/>
              </a:rPr>
              <a:t>HTML </a:t>
            </a:r>
            <a:r>
              <a:rPr spc="-5" dirty="0">
                <a:latin typeface="Arial"/>
                <a:cs typeface="Arial"/>
              </a:rPr>
              <a:t>để làm cho</a:t>
            </a:r>
            <a:r>
              <a:rPr spc="49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chúng</a:t>
            </a:r>
            <a:endParaRPr dirty="0">
              <a:latin typeface="Arial"/>
              <a:cs typeface="Arial"/>
            </a:endParaRPr>
          </a:p>
          <a:p>
            <a:pPr marL="20407">
              <a:lnSpc>
                <a:spcPts val="2404"/>
              </a:lnSpc>
            </a:pPr>
            <a:r>
              <a:rPr spc="-5" dirty="0">
                <a:latin typeface="Arial"/>
                <a:cs typeface="Arial"/>
              </a:rPr>
              <a:t>tương</a:t>
            </a:r>
            <a:r>
              <a:rPr dirty="0">
                <a:latin typeface="Arial"/>
                <a:cs typeface="Arial"/>
              </a:rPr>
              <a:t> tác.</a:t>
            </a: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8893" marR="6047">
              <a:lnSpc>
                <a:spcPts val="2225"/>
              </a:lnSpc>
            </a:pPr>
            <a:r>
              <a:rPr spc="-19" dirty="0">
                <a:latin typeface="Arial"/>
                <a:cs typeface="Arial"/>
              </a:rPr>
              <a:t>Trình </a:t>
            </a:r>
            <a:r>
              <a:rPr spc="-11" dirty="0">
                <a:latin typeface="Arial"/>
                <a:cs typeface="Arial"/>
              </a:rPr>
              <a:t>duyệt </a:t>
            </a:r>
            <a:r>
              <a:rPr dirty="0">
                <a:latin typeface="Arial"/>
                <a:cs typeface="Arial"/>
              </a:rPr>
              <a:t>có </a:t>
            </a:r>
            <a:r>
              <a:rPr spc="-5" dirty="0">
                <a:latin typeface="Arial"/>
                <a:cs typeface="Arial"/>
              </a:rPr>
              <a:t>hỗ </a:t>
            </a:r>
            <a:r>
              <a:rPr dirty="0">
                <a:latin typeface="Arial"/>
                <a:cs typeface="Arial"/>
              </a:rPr>
              <a:t>trợ </a:t>
            </a:r>
            <a:r>
              <a:rPr spc="-5" dirty="0">
                <a:latin typeface="Arial"/>
                <a:cs typeface="Arial"/>
              </a:rPr>
              <a:t>thông dịch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thực thi </a:t>
            </a:r>
            <a:r>
              <a:rPr dirty="0">
                <a:latin typeface="Arial"/>
                <a:cs typeface="Arial"/>
              </a:rPr>
              <a:t>các kịch </a:t>
            </a:r>
            <a:r>
              <a:rPr spc="-5" dirty="0">
                <a:latin typeface="Arial"/>
                <a:cs typeface="Arial"/>
              </a:rPr>
              <a:t>bản </a:t>
            </a:r>
            <a:r>
              <a:rPr dirty="0">
                <a:latin typeface="Arial"/>
                <a:cs typeface="Arial"/>
              </a:rPr>
              <a:t>ở </a:t>
            </a:r>
            <a:r>
              <a:rPr spc="-5" dirty="0">
                <a:latin typeface="Arial"/>
                <a:cs typeface="Arial"/>
              </a:rPr>
              <a:t>trong </a:t>
            </a:r>
            <a:r>
              <a:rPr dirty="0">
                <a:latin typeface="Arial"/>
                <a:cs typeface="Arial"/>
              </a:rPr>
              <a:t>thẻ </a:t>
            </a:r>
            <a:r>
              <a:rPr spc="-5" dirty="0">
                <a:latin typeface="Arial"/>
                <a:cs typeface="Arial"/>
              </a:rPr>
              <a:t>&lt;script&gt; </a:t>
            </a:r>
            <a:r>
              <a:rPr dirty="0">
                <a:latin typeface="Arial"/>
                <a:cs typeface="Arial"/>
              </a:rPr>
              <a:t>khi  tải </a:t>
            </a:r>
            <a:r>
              <a:rPr spc="-5" dirty="0">
                <a:latin typeface="Arial"/>
                <a:cs typeface="Arial"/>
              </a:rPr>
              <a:t>các trang trong trình</a:t>
            </a:r>
            <a:r>
              <a:rPr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duyệt.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60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5114"/>
            <a:r>
              <a:rPr dirty="0">
                <a:latin typeface="Arial"/>
                <a:cs typeface="Arial"/>
              </a:rPr>
              <a:t>Bạn có </a:t>
            </a:r>
            <a:r>
              <a:rPr spc="-5" dirty="0">
                <a:latin typeface="Arial"/>
                <a:cs typeface="Arial"/>
              </a:rPr>
              <a:t>thể </a:t>
            </a:r>
            <a:r>
              <a:rPr dirty="0">
                <a:latin typeface="Arial"/>
                <a:cs typeface="Arial"/>
              </a:rPr>
              <a:t>trực tiếp chèn </a:t>
            </a:r>
            <a:r>
              <a:rPr spc="-5" dirty="0">
                <a:latin typeface="Arial"/>
                <a:cs typeface="Arial"/>
              </a:rPr>
              <a:t>mã JavaScript dưới </a:t>
            </a:r>
            <a:r>
              <a:rPr dirty="0">
                <a:latin typeface="Arial"/>
                <a:cs typeface="Arial"/>
              </a:rPr>
              <a:t>thẻ</a:t>
            </a:r>
            <a:r>
              <a:rPr spc="49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&lt;script&gt;.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5114">
              <a:lnSpc>
                <a:spcPts val="2398"/>
              </a:lnSpc>
              <a:spcBef>
                <a:spcPts val="1796"/>
              </a:spcBef>
            </a:pPr>
            <a:r>
              <a:rPr spc="-5" dirty="0">
                <a:latin typeface="Arial"/>
                <a:cs typeface="Arial"/>
              </a:rPr>
              <a:t>Bạn </a:t>
            </a:r>
            <a:r>
              <a:rPr dirty="0">
                <a:latin typeface="Arial"/>
                <a:cs typeface="Arial"/>
              </a:rPr>
              <a:t>có </a:t>
            </a:r>
            <a:r>
              <a:rPr spc="-5" dirty="0">
                <a:latin typeface="Arial"/>
                <a:cs typeface="Arial"/>
              </a:rPr>
              <a:t>thể </a:t>
            </a:r>
            <a:r>
              <a:rPr spc="-11" dirty="0">
                <a:latin typeface="Arial"/>
                <a:cs typeface="Arial"/>
              </a:rPr>
              <a:t>xác định nhiều </a:t>
            </a:r>
            <a:r>
              <a:rPr dirty="0">
                <a:latin typeface="Arial"/>
                <a:cs typeface="Arial"/>
              </a:rPr>
              <a:t>từ </a:t>
            </a:r>
            <a:r>
              <a:rPr spc="-5" dirty="0">
                <a:latin typeface="Arial"/>
                <a:cs typeface="Arial"/>
              </a:rPr>
              <a:t>khóa script trong </a:t>
            </a:r>
            <a:r>
              <a:rPr dirty="0">
                <a:latin typeface="Arial"/>
                <a:cs typeface="Arial"/>
              </a:rPr>
              <a:t>các thẻ </a:t>
            </a:r>
            <a:r>
              <a:rPr spc="-5" dirty="0">
                <a:latin typeface="Arial"/>
                <a:cs typeface="Arial"/>
              </a:rPr>
              <a:t>&lt;head&gt; </a:t>
            </a:r>
            <a:r>
              <a:rPr spc="-11" dirty="0">
                <a:latin typeface="Arial"/>
                <a:cs typeface="Arial"/>
              </a:rPr>
              <a:t>hoặc </a:t>
            </a:r>
            <a:r>
              <a:rPr spc="-5" dirty="0">
                <a:latin typeface="Arial"/>
                <a:cs typeface="Arial"/>
              </a:rPr>
              <a:t>trong</a:t>
            </a:r>
            <a:r>
              <a:rPr spc="195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phần</a:t>
            </a:r>
            <a:endParaRPr dirty="0">
              <a:latin typeface="Arial"/>
              <a:cs typeface="Arial"/>
            </a:endParaRPr>
          </a:p>
          <a:p>
            <a:pPr marL="15114">
              <a:lnSpc>
                <a:spcPts val="2398"/>
              </a:lnSpc>
            </a:pPr>
            <a:r>
              <a:rPr dirty="0">
                <a:latin typeface="Arial"/>
                <a:cs typeface="Arial"/>
              </a:rPr>
              <a:t>tử </a:t>
            </a:r>
            <a:r>
              <a:rPr spc="-11" dirty="0">
                <a:latin typeface="Arial"/>
                <a:cs typeface="Arial"/>
              </a:rPr>
              <a:t>&lt;body&gt;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5" dirty="0">
                <a:latin typeface="Arial"/>
                <a:cs typeface="Arial"/>
              </a:rPr>
              <a:t>một trang</a:t>
            </a:r>
            <a:r>
              <a:rPr spc="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HTML.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41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18893">
              <a:lnSpc>
                <a:spcPts val="2398"/>
              </a:lnSpc>
            </a:pPr>
            <a:r>
              <a:rPr lang="en-US" spc="-11" dirty="0" err="1">
                <a:latin typeface="Arial"/>
                <a:cs typeface="Arial"/>
              </a:rPr>
              <a:t>T</a:t>
            </a:r>
            <a:r>
              <a:rPr spc="-11" dirty="0" err="1">
                <a:latin typeface="Arial"/>
                <a:cs typeface="Arial"/>
              </a:rPr>
              <a:t>rong</a:t>
            </a:r>
            <a:r>
              <a:rPr spc="-11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HTML5, thuộc tính </a:t>
            </a:r>
            <a:r>
              <a:rPr spc="-11" dirty="0">
                <a:latin typeface="Arial"/>
                <a:cs typeface="Arial"/>
              </a:rPr>
              <a:t>type xác định ngôn ngữ </a:t>
            </a:r>
            <a:r>
              <a:rPr spc="-5" dirty="0">
                <a:latin typeface="Arial"/>
                <a:cs typeface="Arial"/>
              </a:rPr>
              <a:t>kịch </a:t>
            </a:r>
            <a:r>
              <a:rPr spc="-11" dirty="0">
                <a:latin typeface="Arial"/>
                <a:cs typeface="Arial"/>
              </a:rPr>
              <a:t>bản </a:t>
            </a:r>
            <a:r>
              <a:rPr spc="-5" dirty="0">
                <a:latin typeface="Arial"/>
                <a:cs typeface="Arial"/>
              </a:rPr>
              <a:t>không còn </a:t>
            </a:r>
            <a:r>
              <a:rPr dirty="0">
                <a:latin typeface="Arial"/>
                <a:cs typeface="Arial"/>
              </a:rPr>
              <a:t>cần </a:t>
            </a:r>
            <a:r>
              <a:rPr spc="-5" dirty="0" err="1">
                <a:latin typeface="Arial"/>
                <a:cs typeface="Arial"/>
              </a:rPr>
              <a:t>thiết</a:t>
            </a:r>
            <a:r>
              <a:rPr spc="279" dirty="0">
                <a:latin typeface="Arial"/>
                <a:cs typeface="Arial"/>
              </a:rPr>
              <a:t> </a:t>
            </a:r>
            <a:r>
              <a:rPr dirty="0" err="1" smtClean="0">
                <a:latin typeface="Arial"/>
                <a:cs typeface="Arial"/>
              </a:rPr>
              <a:t>vì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spc="-5" dirty="0" err="1">
                <a:latin typeface="Arial"/>
                <a:cs typeface="Arial"/>
              </a:rPr>
              <a:t>nó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là </a:t>
            </a:r>
            <a:r>
              <a:rPr dirty="0">
                <a:latin typeface="Arial"/>
                <a:cs typeface="Arial"/>
              </a:rPr>
              <a:t>tùy </a:t>
            </a:r>
            <a:r>
              <a:rPr spc="-5" dirty="0">
                <a:latin typeface="Arial"/>
                <a:cs typeface="Arial"/>
              </a:rPr>
              <a:t>chọn.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07474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6" y="95221"/>
            <a:ext cx="449749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Thẻ </a:t>
            </a:r>
            <a:r>
              <a:rPr spc="-11" dirty="0"/>
              <a:t>&lt;Script&gt;</a:t>
            </a:r>
            <a:r>
              <a:rPr spc="-100" dirty="0"/>
              <a:t> </a:t>
            </a:r>
            <a:r>
              <a:rPr dirty="0"/>
              <a:t>2-2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2024" y="687156"/>
            <a:ext cx="9291321" cy="3992128"/>
          </a:xfrm>
          <a:prstGeom prst="rect">
            <a:avLst/>
          </a:prstGeom>
        </p:spPr>
        <p:txBody>
          <a:bodyPr vert="horz" wrap="square" lIns="0" tIns="214639" rIns="0" bIns="0" rtlCol="0">
            <a:spAutoFit/>
          </a:bodyPr>
          <a:lstStyle/>
          <a:p>
            <a:pPr marL="341610" indent="-326493">
              <a:spcBef>
                <a:spcPts val="169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R="5239772" algn="ctr">
              <a:spcBef>
                <a:spcPts val="1321"/>
              </a:spcBef>
            </a:pPr>
            <a:r>
              <a:rPr sz="1900" spc="-5" dirty="0">
                <a:latin typeface="Courier New"/>
                <a:cs typeface="Courier New"/>
              </a:rPr>
              <a:t>&lt;!doctype</a:t>
            </a:r>
            <a:r>
              <a:rPr sz="1900" spc="-1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html&gt;</a:t>
            </a:r>
            <a:endParaRPr sz="1900" dirty="0">
              <a:latin typeface="Courier New"/>
              <a:cs typeface="Courier New"/>
            </a:endParaRPr>
          </a:p>
          <a:p>
            <a:pPr marL="577411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&lt;html&gt;</a:t>
            </a:r>
            <a:endParaRPr sz="1900" dirty="0">
              <a:latin typeface="Courier New"/>
              <a:cs typeface="Courier New"/>
            </a:endParaRPr>
          </a:p>
          <a:p>
            <a:pPr marL="867628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&lt;head&gt;</a:t>
            </a:r>
            <a:endParaRPr sz="1900" dirty="0">
              <a:latin typeface="Courier New"/>
              <a:cs typeface="Courier New"/>
            </a:endParaRPr>
          </a:p>
          <a:p>
            <a:pPr marR="5096175" algn="ctr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&lt;script&gt;</a:t>
            </a:r>
            <a:endParaRPr sz="1900" dirty="0">
              <a:latin typeface="Courier New"/>
              <a:cs typeface="Courier New"/>
            </a:endParaRPr>
          </a:p>
          <a:p>
            <a:pPr marL="1449572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document.write(“Welcome to the Digital</a:t>
            </a:r>
            <a:r>
              <a:rPr sz="1900" spc="1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World”);</a:t>
            </a:r>
            <a:endParaRPr sz="1900" dirty="0">
              <a:latin typeface="Courier New"/>
              <a:cs typeface="Courier New"/>
            </a:endParaRPr>
          </a:p>
          <a:p>
            <a:pPr marR="4949554" algn="ctr">
              <a:spcBef>
                <a:spcPts val="54"/>
              </a:spcBef>
            </a:pPr>
            <a:r>
              <a:rPr sz="1900" spc="-5" dirty="0">
                <a:latin typeface="Courier New"/>
                <a:cs typeface="Courier New"/>
              </a:rPr>
              <a:t>&lt;/script&gt;</a:t>
            </a:r>
            <a:endParaRPr sz="1900" dirty="0">
              <a:latin typeface="Courier New"/>
              <a:cs typeface="Courier New"/>
            </a:endParaRPr>
          </a:p>
          <a:p>
            <a:pPr marR="5241283" algn="ctr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&lt;/head&gt;</a:t>
            </a:r>
            <a:endParaRPr sz="1900" dirty="0">
              <a:latin typeface="Courier New"/>
              <a:cs typeface="Courier New"/>
            </a:endParaRPr>
          </a:p>
          <a:p>
            <a:pPr marR="5096175" algn="ctr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&lt;body&gt;</a:t>
            </a:r>
            <a:endParaRPr sz="1900" dirty="0">
              <a:latin typeface="Courier New"/>
              <a:cs typeface="Courier New"/>
            </a:endParaRPr>
          </a:p>
          <a:p>
            <a:pPr marR="4951068" algn="ctr">
              <a:spcBef>
                <a:spcPts val="54"/>
              </a:spcBef>
            </a:pPr>
            <a:r>
              <a:rPr sz="1900" spc="-5" dirty="0">
                <a:latin typeface="Courier New"/>
                <a:cs typeface="Courier New"/>
              </a:rPr>
              <a:t>.....</a:t>
            </a:r>
            <a:endParaRPr sz="1900" dirty="0">
              <a:latin typeface="Courier New"/>
              <a:cs typeface="Courier New"/>
            </a:endParaRPr>
          </a:p>
          <a:p>
            <a:pPr marR="4951068" algn="ctr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&lt;/body&gt;</a:t>
            </a:r>
            <a:endParaRPr sz="1900" dirty="0">
              <a:latin typeface="Courier New"/>
              <a:cs typeface="Courier New"/>
            </a:endParaRPr>
          </a:p>
          <a:p>
            <a:pPr marL="577411">
              <a:spcBef>
                <a:spcPts val="602"/>
              </a:spcBef>
            </a:pPr>
            <a:r>
              <a:rPr sz="1900" spc="-5" dirty="0">
                <a:latin typeface="Courier New"/>
                <a:cs typeface="Courier New"/>
              </a:rPr>
              <a:t>&lt;/html&gt;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5528" y="4344161"/>
            <a:ext cx="9674860" cy="460376"/>
          </a:xfrm>
          <a:custGeom>
            <a:avLst/>
            <a:gdLst/>
            <a:ahLst/>
            <a:cxnLst/>
            <a:rect l="l" t="t" r="r" b="b"/>
            <a:pathLst>
              <a:path w="7256145" h="460375">
                <a:moveTo>
                  <a:pt x="7209789" y="0"/>
                </a:moveTo>
                <a:lnTo>
                  <a:pt x="46024" y="0"/>
                </a:lnTo>
                <a:lnTo>
                  <a:pt x="28107" y="3611"/>
                </a:lnTo>
                <a:lnTo>
                  <a:pt x="13477" y="13462"/>
                </a:lnTo>
                <a:lnTo>
                  <a:pt x="3615" y="28074"/>
                </a:lnTo>
                <a:lnTo>
                  <a:pt x="0" y="45974"/>
                </a:lnTo>
                <a:lnTo>
                  <a:pt x="0" y="414274"/>
                </a:lnTo>
                <a:lnTo>
                  <a:pt x="3615" y="432173"/>
                </a:lnTo>
                <a:lnTo>
                  <a:pt x="13477" y="446786"/>
                </a:lnTo>
                <a:lnTo>
                  <a:pt x="28107" y="456636"/>
                </a:lnTo>
                <a:lnTo>
                  <a:pt x="46024" y="460248"/>
                </a:lnTo>
                <a:lnTo>
                  <a:pt x="7209789" y="460248"/>
                </a:lnTo>
                <a:lnTo>
                  <a:pt x="7227689" y="456636"/>
                </a:lnTo>
                <a:lnTo>
                  <a:pt x="7242302" y="446786"/>
                </a:lnTo>
                <a:lnTo>
                  <a:pt x="7252152" y="432173"/>
                </a:lnTo>
                <a:lnTo>
                  <a:pt x="7255763" y="414274"/>
                </a:lnTo>
                <a:lnTo>
                  <a:pt x="7255763" y="45974"/>
                </a:lnTo>
                <a:lnTo>
                  <a:pt x="7252152" y="28074"/>
                </a:lnTo>
                <a:lnTo>
                  <a:pt x="7242301" y="13462"/>
                </a:lnTo>
                <a:lnTo>
                  <a:pt x="7227689" y="3611"/>
                </a:lnTo>
                <a:lnTo>
                  <a:pt x="7209789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5528" y="4344161"/>
            <a:ext cx="9674860" cy="460376"/>
          </a:xfrm>
          <a:custGeom>
            <a:avLst/>
            <a:gdLst/>
            <a:ahLst/>
            <a:cxnLst/>
            <a:rect l="l" t="t" r="r" b="b"/>
            <a:pathLst>
              <a:path w="7256145" h="460375">
                <a:moveTo>
                  <a:pt x="0" y="45974"/>
                </a:moveTo>
                <a:lnTo>
                  <a:pt x="3615" y="28074"/>
                </a:lnTo>
                <a:lnTo>
                  <a:pt x="13477" y="13462"/>
                </a:lnTo>
                <a:lnTo>
                  <a:pt x="28107" y="3611"/>
                </a:lnTo>
                <a:lnTo>
                  <a:pt x="46024" y="0"/>
                </a:lnTo>
                <a:lnTo>
                  <a:pt x="7209789" y="0"/>
                </a:lnTo>
                <a:lnTo>
                  <a:pt x="7227689" y="3611"/>
                </a:lnTo>
                <a:lnTo>
                  <a:pt x="7242301" y="13462"/>
                </a:lnTo>
                <a:lnTo>
                  <a:pt x="7252152" y="28074"/>
                </a:lnTo>
                <a:lnTo>
                  <a:pt x="7255763" y="45974"/>
                </a:lnTo>
                <a:lnTo>
                  <a:pt x="7255763" y="414274"/>
                </a:lnTo>
                <a:lnTo>
                  <a:pt x="7252152" y="432173"/>
                </a:lnTo>
                <a:lnTo>
                  <a:pt x="7242302" y="446786"/>
                </a:lnTo>
                <a:lnTo>
                  <a:pt x="7227689" y="456636"/>
                </a:lnTo>
                <a:lnTo>
                  <a:pt x="7209789" y="460248"/>
                </a:lnTo>
                <a:lnTo>
                  <a:pt x="46024" y="460248"/>
                </a:lnTo>
                <a:lnTo>
                  <a:pt x="28107" y="456636"/>
                </a:lnTo>
                <a:lnTo>
                  <a:pt x="13477" y="446786"/>
                </a:lnTo>
                <a:lnTo>
                  <a:pt x="3615" y="432173"/>
                </a:lnTo>
                <a:lnTo>
                  <a:pt x="0" y="414274"/>
                </a:lnTo>
                <a:lnTo>
                  <a:pt x="0" y="45974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7320" y="4421885"/>
            <a:ext cx="9480677" cy="30688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Có hai mục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đích chính của thẻ &lt;script&gt; định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như</a:t>
            </a:r>
            <a:r>
              <a:rPr sz="19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sau: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62758" y="4804409"/>
            <a:ext cx="841586" cy="417830"/>
          </a:xfrm>
          <a:custGeom>
            <a:avLst/>
            <a:gdLst/>
            <a:ahLst/>
            <a:cxnLst/>
            <a:rect l="l" t="t" r="r" b="b"/>
            <a:pathLst>
              <a:path w="631189" h="417829">
                <a:moveTo>
                  <a:pt x="0" y="0"/>
                </a:moveTo>
                <a:lnTo>
                  <a:pt x="0" y="417702"/>
                </a:lnTo>
                <a:lnTo>
                  <a:pt x="631190" y="417702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06039" y="4982718"/>
            <a:ext cx="8591974" cy="480060"/>
          </a:xfrm>
          <a:custGeom>
            <a:avLst/>
            <a:gdLst/>
            <a:ahLst/>
            <a:cxnLst/>
            <a:rect l="l" t="t" r="r" b="b"/>
            <a:pathLst>
              <a:path w="6443980" h="480060">
                <a:moveTo>
                  <a:pt x="6395466" y="0"/>
                </a:moveTo>
                <a:lnTo>
                  <a:pt x="48006" y="0"/>
                </a:lnTo>
                <a:lnTo>
                  <a:pt x="29307" y="3768"/>
                </a:lnTo>
                <a:lnTo>
                  <a:pt x="14049" y="14049"/>
                </a:lnTo>
                <a:lnTo>
                  <a:pt x="3768" y="29307"/>
                </a:lnTo>
                <a:lnTo>
                  <a:pt x="0" y="48005"/>
                </a:lnTo>
                <a:lnTo>
                  <a:pt x="0" y="432053"/>
                </a:lnTo>
                <a:lnTo>
                  <a:pt x="3768" y="450752"/>
                </a:lnTo>
                <a:lnTo>
                  <a:pt x="14049" y="466010"/>
                </a:lnTo>
                <a:lnTo>
                  <a:pt x="29307" y="476291"/>
                </a:lnTo>
                <a:lnTo>
                  <a:pt x="48006" y="480059"/>
                </a:lnTo>
                <a:lnTo>
                  <a:pt x="6395466" y="480059"/>
                </a:lnTo>
                <a:lnTo>
                  <a:pt x="6414164" y="476291"/>
                </a:lnTo>
                <a:lnTo>
                  <a:pt x="6429422" y="466010"/>
                </a:lnTo>
                <a:lnTo>
                  <a:pt x="6439703" y="450752"/>
                </a:lnTo>
                <a:lnTo>
                  <a:pt x="6443472" y="432053"/>
                </a:lnTo>
                <a:lnTo>
                  <a:pt x="6443472" y="48005"/>
                </a:lnTo>
                <a:lnTo>
                  <a:pt x="6439703" y="29307"/>
                </a:lnTo>
                <a:lnTo>
                  <a:pt x="6429422" y="14049"/>
                </a:lnTo>
                <a:lnTo>
                  <a:pt x="6414164" y="3768"/>
                </a:lnTo>
                <a:lnTo>
                  <a:pt x="6395466" y="0"/>
                </a:lnTo>
                <a:close/>
              </a:path>
            </a:pathLst>
          </a:custGeom>
          <a:solidFill>
            <a:srgbClr val="E6B8B8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06039" y="4982718"/>
            <a:ext cx="8591974" cy="480060"/>
          </a:xfrm>
          <a:custGeom>
            <a:avLst/>
            <a:gdLst/>
            <a:ahLst/>
            <a:cxnLst/>
            <a:rect l="l" t="t" r="r" b="b"/>
            <a:pathLst>
              <a:path w="6443980" h="480060">
                <a:moveTo>
                  <a:pt x="0" y="48005"/>
                </a:moveTo>
                <a:lnTo>
                  <a:pt x="3768" y="29307"/>
                </a:lnTo>
                <a:lnTo>
                  <a:pt x="14049" y="14049"/>
                </a:lnTo>
                <a:lnTo>
                  <a:pt x="29307" y="3768"/>
                </a:lnTo>
                <a:lnTo>
                  <a:pt x="48006" y="0"/>
                </a:lnTo>
                <a:lnTo>
                  <a:pt x="6395466" y="0"/>
                </a:lnTo>
                <a:lnTo>
                  <a:pt x="6414164" y="3768"/>
                </a:lnTo>
                <a:lnTo>
                  <a:pt x="6429422" y="14049"/>
                </a:lnTo>
                <a:lnTo>
                  <a:pt x="6439703" y="29307"/>
                </a:lnTo>
                <a:lnTo>
                  <a:pt x="6443472" y="48005"/>
                </a:lnTo>
                <a:lnTo>
                  <a:pt x="6443472" y="432053"/>
                </a:lnTo>
                <a:lnTo>
                  <a:pt x="6439703" y="450752"/>
                </a:lnTo>
                <a:lnTo>
                  <a:pt x="6429422" y="466010"/>
                </a:lnTo>
                <a:lnTo>
                  <a:pt x="6414164" y="476291"/>
                </a:lnTo>
                <a:lnTo>
                  <a:pt x="6395466" y="480059"/>
                </a:lnTo>
                <a:lnTo>
                  <a:pt x="48006" y="480059"/>
                </a:lnTo>
                <a:lnTo>
                  <a:pt x="29307" y="476291"/>
                </a:lnTo>
                <a:lnTo>
                  <a:pt x="14049" y="466010"/>
                </a:lnTo>
                <a:lnTo>
                  <a:pt x="3768" y="450752"/>
                </a:lnTo>
                <a:lnTo>
                  <a:pt x="0" y="432053"/>
                </a:lnTo>
                <a:lnTo>
                  <a:pt x="0" y="48005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62758" y="4804409"/>
            <a:ext cx="841586" cy="1080134"/>
          </a:xfrm>
          <a:custGeom>
            <a:avLst/>
            <a:gdLst/>
            <a:ahLst/>
            <a:cxnLst/>
            <a:rect l="l" t="t" r="r" b="b"/>
            <a:pathLst>
              <a:path w="631189" h="1080135">
                <a:moveTo>
                  <a:pt x="0" y="0"/>
                </a:moveTo>
                <a:lnTo>
                  <a:pt x="0" y="1079830"/>
                </a:lnTo>
                <a:lnTo>
                  <a:pt x="631190" y="1079830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06039" y="5634989"/>
            <a:ext cx="8615681" cy="500381"/>
          </a:xfrm>
          <a:custGeom>
            <a:avLst/>
            <a:gdLst/>
            <a:ahLst/>
            <a:cxnLst/>
            <a:rect l="l" t="t" r="r" b="b"/>
            <a:pathLst>
              <a:path w="6461759" h="500379">
                <a:moveTo>
                  <a:pt x="6411722" y="0"/>
                </a:moveTo>
                <a:lnTo>
                  <a:pt x="50037" y="0"/>
                </a:lnTo>
                <a:lnTo>
                  <a:pt x="30539" y="3927"/>
                </a:lnTo>
                <a:lnTo>
                  <a:pt x="14636" y="14639"/>
                </a:lnTo>
                <a:lnTo>
                  <a:pt x="3925" y="30528"/>
                </a:lnTo>
                <a:lnTo>
                  <a:pt x="0" y="49987"/>
                </a:lnTo>
                <a:lnTo>
                  <a:pt x="0" y="449884"/>
                </a:lnTo>
                <a:lnTo>
                  <a:pt x="3925" y="469343"/>
                </a:lnTo>
                <a:lnTo>
                  <a:pt x="14636" y="485232"/>
                </a:lnTo>
                <a:lnTo>
                  <a:pt x="30539" y="495944"/>
                </a:lnTo>
                <a:lnTo>
                  <a:pt x="50037" y="499872"/>
                </a:lnTo>
                <a:lnTo>
                  <a:pt x="6411722" y="499872"/>
                </a:lnTo>
                <a:lnTo>
                  <a:pt x="6431220" y="495944"/>
                </a:lnTo>
                <a:lnTo>
                  <a:pt x="6447123" y="485232"/>
                </a:lnTo>
                <a:lnTo>
                  <a:pt x="6457834" y="469343"/>
                </a:lnTo>
                <a:lnTo>
                  <a:pt x="6461760" y="449884"/>
                </a:lnTo>
                <a:lnTo>
                  <a:pt x="6461760" y="49987"/>
                </a:lnTo>
                <a:lnTo>
                  <a:pt x="6457834" y="30528"/>
                </a:lnTo>
                <a:lnTo>
                  <a:pt x="6447123" y="14639"/>
                </a:lnTo>
                <a:lnTo>
                  <a:pt x="6431220" y="3927"/>
                </a:lnTo>
                <a:lnTo>
                  <a:pt x="6411722" y="0"/>
                </a:lnTo>
                <a:close/>
              </a:path>
            </a:pathLst>
          </a:custGeom>
          <a:solidFill>
            <a:srgbClr val="C3D59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06039" y="5634989"/>
            <a:ext cx="8615681" cy="500381"/>
          </a:xfrm>
          <a:custGeom>
            <a:avLst/>
            <a:gdLst/>
            <a:ahLst/>
            <a:cxnLst/>
            <a:rect l="l" t="t" r="r" b="b"/>
            <a:pathLst>
              <a:path w="6461759" h="500379">
                <a:moveTo>
                  <a:pt x="0" y="49987"/>
                </a:moveTo>
                <a:lnTo>
                  <a:pt x="3925" y="30528"/>
                </a:lnTo>
                <a:lnTo>
                  <a:pt x="14636" y="14639"/>
                </a:lnTo>
                <a:lnTo>
                  <a:pt x="30539" y="3927"/>
                </a:lnTo>
                <a:lnTo>
                  <a:pt x="50037" y="0"/>
                </a:lnTo>
                <a:lnTo>
                  <a:pt x="6411722" y="0"/>
                </a:lnTo>
                <a:lnTo>
                  <a:pt x="6431220" y="3927"/>
                </a:lnTo>
                <a:lnTo>
                  <a:pt x="6447123" y="14639"/>
                </a:lnTo>
                <a:lnTo>
                  <a:pt x="6457834" y="30528"/>
                </a:lnTo>
                <a:lnTo>
                  <a:pt x="6461760" y="49987"/>
                </a:lnTo>
                <a:lnTo>
                  <a:pt x="6461760" y="449884"/>
                </a:lnTo>
                <a:lnTo>
                  <a:pt x="6457834" y="469343"/>
                </a:lnTo>
                <a:lnTo>
                  <a:pt x="6447123" y="485232"/>
                </a:lnTo>
                <a:lnTo>
                  <a:pt x="6431220" y="495944"/>
                </a:lnTo>
                <a:lnTo>
                  <a:pt x="6411722" y="499872"/>
                </a:lnTo>
                <a:lnTo>
                  <a:pt x="50037" y="499872"/>
                </a:lnTo>
                <a:lnTo>
                  <a:pt x="30539" y="495944"/>
                </a:lnTo>
                <a:lnTo>
                  <a:pt x="14636" y="485232"/>
                </a:lnTo>
                <a:lnTo>
                  <a:pt x="3925" y="469343"/>
                </a:lnTo>
                <a:lnTo>
                  <a:pt x="0" y="449884"/>
                </a:lnTo>
                <a:lnTo>
                  <a:pt x="0" y="49987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647022" y="5065267"/>
            <a:ext cx="8550991" cy="1107107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spc="-11" dirty="0">
                <a:latin typeface="Calibri"/>
                <a:cs typeface="Calibri"/>
              </a:rPr>
              <a:t>Xác </a:t>
            </a:r>
            <a:r>
              <a:rPr sz="1900" spc="-5" dirty="0">
                <a:latin typeface="Calibri"/>
                <a:cs typeface="Calibri"/>
              </a:rPr>
              <a:t>định một phân khúc </a:t>
            </a:r>
            <a:r>
              <a:rPr sz="1900" spc="-11" dirty="0">
                <a:latin typeface="Calibri"/>
                <a:cs typeface="Calibri"/>
              </a:rPr>
              <a:t>nhất </a:t>
            </a:r>
            <a:r>
              <a:rPr sz="1900" spc="-5" dirty="0">
                <a:latin typeface="Calibri"/>
                <a:cs typeface="Calibri"/>
              </a:rPr>
              <a:t>định kịch bản </a:t>
            </a:r>
            <a:r>
              <a:rPr sz="1900" spc="-11" dirty="0">
                <a:latin typeface="Calibri"/>
                <a:cs typeface="Calibri"/>
              </a:rPr>
              <a:t>trong trang</a:t>
            </a:r>
            <a:r>
              <a:rPr sz="1900" spc="65" dirty="0">
                <a:latin typeface="Calibri"/>
                <a:cs typeface="Calibri"/>
              </a:rPr>
              <a:t> </a:t>
            </a:r>
            <a:r>
              <a:rPr sz="1900" spc="-11" dirty="0">
                <a:latin typeface="Calibri"/>
                <a:cs typeface="Calibri"/>
              </a:rPr>
              <a:t>HTML.</a:t>
            </a:r>
            <a:endParaRPr sz="19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spcBef>
                <a:spcPts val="19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15871"/>
            <a:r>
              <a:rPr sz="1900" spc="-54" dirty="0">
                <a:latin typeface="Calibri"/>
                <a:cs typeface="Calibri"/>
              </a:rPr>
              <a:t>Tải </a:t>
            </a:r>
            <a:r>
              <a:rPr sz="1900" spc="-5" dirty="0">
                <a:latin typeface="Calibri"/>
                <a:cs typeface="Calibri"/>
              </a:rPr>
              <a:t>một </a:t>
            </a:r>
            <a:r>
              <a:rPr sz="1900" spc="-11" dirty="0">
                <a:latin typeface="Calibri"/>
                <a:cs typeface="Calibri"/>
              </a:rPr>
              <a:t>tập </a:t>
            </a:r>
            <a:r>
              <a:rPr sz="1900" spc="-5" dirty="0">
                <a:latin typeface="Calibri"/>
                <a:cs typeface="Calibri"/>
              </a:rPr>
              <a:t>tin kịch bản </a:t>
            </a:r>
            <a:r>
              <a:rPr sz="1900" spc="-11" dirty="0">
                <a:latin typeface="Calibri"/>
                <a:cs typeface="Calibri"/>
              </a:rPr>
              <a:t>bên</a:t>
            </a:r>
            <a:r>
              <a:rPr sz="1900" spc="71" dirty="0">
                <a:latin typeface="Calibri"/>
                <a:cs typeface="Calibri"/>
              </a:rPr>
              <a:t> </a:t>
            </a:r>
            <a:r>
              <a:rPr sz="1900" spc="-11" dirty="0">
                <a:latin typeface="Calibri"/>
                <a:cs typeface="Calibri"/>
              </a:rPr>
              <a:t>ngoài.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1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44120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686562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11" dirty="0"/>
              <a:t>biến </a:t>
            </a:r>
            <a:r>
              <a:rPr spc="-19" dirty="0"/>
              <a:t>trong</a:t>
            </a:r>
            <a:r>
              <a:rPr spc="-79" dirty="0"/>
              <a:t> </a:t>
            </a:r>
            <a:r>
              <a:rPr spc="-24" dirty="0"/>
              <a:t>JavaScript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15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32115" y="920497"/>
            <a:ext cx="11351303" cy="789939"/>
          </a:xfrm>
          <a:custGeom>
            <a:avLst/>
            <a:gdLst/>
            <a:ahLst/>
            <a:cxnLst/>
            <a:rect l="l" t="t" r="r" b="b"/>
            <a:pathLst>
              <a:path w="8382000" h="789939">
                <a:moveTo>
                  <a:pt x="8250428" y="0"/>
                </a:moveTo>
                <a:lnTo>
                  <a:pt x="131572" y="0"/>
                </a:lnTo>
                <a:lnTo>
                  <a:pt x="89983" y="6709"/>
                </a:lnTo>
                <a:lnTo>
                  <a:pt x="53865" y="25391"/>
                </a:lnTo>
                <a:lnTo>
                  <a:pt x="25384" y="53876"/>
                </a:lnTo>
                <a:lnTo>
                  <a:pt x="6707" y="89993"/>
                </a:lnTo>
                <a:lnTo>
                  <a:pt x="0" y="131572"/>
                </a:lnTo>
                <a:lnTo>
                  <a:pt x="0" y="657860"/>
                </a:lnTo>
                <a:lnTo>
                  <a:pt x="6707" y="699438"/>
                </a:lnTo>
                <a:lnTo>
                  <a:pt x="25384" y="735555"/>
                </a:lnTo>
                <a:lnTo>
                  <a:pt x="53865" y="764040"/>
                </a:lnTo>
                <a:lnTo>
                  <a:pt x="89983" y="782722"/>
                </a:lnTo>
                <a:lnTo>
                  <a:pt x="131572" y="789432"/>
                </a:lnTo>
                <a:lnTo>
                  <a:pt x="8250428" y="789432"/>
                </a:lnTo>
                <a:lnTo>
                  <a:pt x="8292006" y="782722"/>
                </a:lnTo>
                <a:lnTo>
                  <a:pt x="8328123" y="764040"/>
                </a:lnTo>
                <a:lnTo>
                  <a:pt x="8356608" y="735555"/>
                </a:lnTo>
                <a:lnTo>
                  <a:pt x="8375290" y="699438"/>
                </a:lnTo>
                <a:lnTo>
                  <a:pt x="8382000" y="657860"/>
                </a:lnTo>
                <a:lnTo>
                  <a:pt x="8382000" y="131572"/>
                </a:lnTo>
                <a:lnTo>
                  <a:pt x="8375290" y="89993"/>
                </a:lnTo>
                <a:lnTo>
                  <a:pt x="8356608" y="53876"/>
                </a:lnTo>
                <a:lnTo>
                  <a:pt x="8328123" y="25391"/>
                </a:lnTo>
                <a:lnTo>
                  <a:pt x="8292006" y="6709"/>
                </a:lnTo>
                <a:lnTo>
                  <a:pt x="8250428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2116" y="1996440"/>
            <a:ext cx="11351300" cy="768351"/>
          </a:xfrm>
          <a:custGeom>
            <a:avLst/>
            <a:gdLst/>
            <a:ahLst/>
            <a:cxnLst/>
            <a:rect l="l" t="t" r="r" b="b"/>
            <a:pathLst>
              <a:path w="8382000" h="768350">
                <a:moveTo>
                  <a:pt x="8253984" y="0"/>
                </a:moveTo>
                <a:lnTo>
                  <a:pt x="128016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5"/>
                </a:lnTo>
                <a:lnTo>
                  <a:pt x="0" y="640079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6" y="768095"/>
                </a:lnTo>
                <a:lnTo>
                  <a:pt x="8253984" y="768095"/>
                </a:lnTo>
                <a:lnTo>
                  <a:pt x="8303829" y="758041"/>
                </a:lnTo>
                <a:lnTo>
                  <a:pt x="8344519" y="730615"/>
                </a:lnTo>
                <a:lnTo>
                  <a:pt x="8371945" y="689925"/>
                </a:lnTo>
                <a:lnTo>
                  <a:pt x="8382000" y="640079"/>
                </a:lnTo>
                <a:lnTo>
                  <a:pt x="8382000" y="128015"/>
                </a:lnTo>
                <a:lnTo>
                  <a:pt x="8371945" y="78170"/>
                </a:lnTo>
                <a:lnTo>
                  <a:pt x="8344519" y="37480"/>
                </a:lnTo>
                <a:lnTo>
                  <a:pt x="8303829" y="10054"/>
                </a:lnTo>
                <a:lnTo>
                  <a:pt x="825398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2116" y="2981706"/>
            <a:ext cx="11351300" cy="706121"/>
          </a:xfrm>
          <a:custGeom>
            <a:avLst/>
            <a:gdLst/>
            <a:ahLst/>
            <a:cxnLst/>
            <a:rect l="l" t="t" r="r" b="b"/>
            <a:pathLst>
              <a:path w="8382000" h="706120">
                <a:moveTo>
                  <a:pt x="8264398" y="0"/>
                </a:moveTo>
                <a:lnTo>
                  <a:pt x="117602" y="0"/>
                </a:lnTo>
                <a:lnTo>
                  <a:pt x="71826" y="9249"/>
                </a:lnTo>
                <a:lnTo>
                  <a:pt x="34445" y="34464"/>
                </a:lnTo>
                <a:lnTo>
                  <a:pt x="9242" y="71848"/>
                </a:lnTo>
                <a:lnTo>
                  <a:pt x="0" y="117602"/>
                </a:lnTo>
                <a:lnTo>
                  <a:pt x="0" y="588010"/>
                </a:lnTo>
                <a:lnTo>
                  <a:pt x="9242" y="633763"/>
                </a:lnTo>
                <a:lnTo>
                  <a:pt x="34445" y="671147"/>
                </a:lnTo>
                <a:lnTo>
                  <a:pt x="71826" y="696362"/>
                </a:lnTo>
                <a:lnTo>
                  <a:pt x="117602" y="705612"/>
                </a:lnTo>
                <a:lnTo>
                  <a:pt x="8264398" y="705612"/>
                </a:lnTo>
                <a:lnTo>
                  <a:pt x="8310151" y="696362"/>
                </a:lnTo>
                <a:lnTo>
                  <a:pt x="8347535" y="671147"/>
                </a:lnTo>
                <a:lnTo>
                  <a:pt x="8372750" y="633763"/>
                </a:lnTo>
                <a:lnTo>
                  <a:pt x="8382000" y="588010"/>
                </a:lnTo>
                <a:lnTo>
                  <a:pt x="8382000" y="117602"/>
                </a:lnTo>
                <a:lnTo>
                  <a:pt x="8372750" y="71848"/>
                </a:lnTo>
                <a:lnTo>
                  <a:pt x="8347535" y="34464"/>
                </a:lnTo>
                <a:lnTo>
                  <a:pt x="8310151" y="9249"/>
                </a:lnTo>
                <a:lnTo>
                  <a:pt x="8264398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2114" y="4071366"/>
            <a:ext cx="11216031" cy="690880"/>
          </a:xfrm>
          <a:custGeom>
            <a:avLst/>
            <a:gdLst/>
            <a:ahLst/>
            <a:cxnLst/>
            <a:rect l="l" t="t" r="r" b="b"/>
            <a:pathLst>
              <a:path w="8382000" h="690879">
                <a:moveTo>
                  <a:pt x="8266938" y="0"/>
                </a:moveTo>
                <a:lnTo>
                  <a:pt x="115061" y="0"/>
                </a:lnTo>
                <a:lnTo>
                  <a:pt x="70273" y="9048"/>
                </a:lnTo>
                <a:lnTo>
                  <a:pt x="33699" y="33718"/>
                </a:lnTo>
                <a:lnTo>
                  <a:pt x="9041" y="70294"/>
                </a:lnTo>
                <a:lnTo>
                  <a:pt x="0" y="115062"/>
                </a:lnTo>
                <a:lnTo>
                  <a:pt x="0" y="575310"/>
                </a:lnTo>
                <a:lnTo>
                  <a:pt x="9041" y="620077"/>
                </a:lnTo>
                <a:lnTo>
                  <a:pt x="33699" y="656653"/>
                </a:lnTo>
                <a:lnTo>
                  <a:pt x="70273" y="681323"/>
                </a:lnTo>
                <a:lnTo>
                  <a:pt x="115061" y="690372"/>
                </a:lnTo>
                <a:lnTo>
                  <a:pt x="8266938" y="690372"/>
                </a:lnTo>
                <a:lnTo>
                  <a:pt x="8311705" y="681323"/>
                </a:lnTo>
                <a:lnTo>
                  <a:pt x="8348281" y="656653"/>
                </a:lnTo>
                <a:lnTo>
                  <a:pt x="8372951" y="620077"/>
                </a:lnTo>
                <a:lnTo>
                  <a:pt x="8382000" y="575310"/>
                </a:lnTo>
                <a:lnTo>
                  <a:pt x="8382000" y="115062"/>
                </a:lnTo>
                <a:lnTo>
                  <a:pt x="8372951" y="70294"/>
                </a:lnTo>
                <a:lnTo>
                  <a:pt x="8348281" y="33718"/>
                </a:lnTo>
                <a:lnTo>
                  <a:pt x="8311705" y="9048"/>
                </a:lnTo>
                <a:lnTo>
                  <a:pt x="8266938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2116" y="5092446"/>
            <a:ext cx="11351300" cy="759460"/>
          </a:xfrm>
          <a:custGeom>
            <a:avLst/>
            <a:gdLst/>
            <a:ahLst/>
            <a:cxnLst/>
            <a:rect l="l" t="t" r="r" b="b"/>
            <a:pathLst>
              <a:path w="8382000" h="759460">
                <a:moveTo>
                  <a:pt x="8255508" y="0"/>
                </a:moveTo>
                <a:lnTo>
                  <a:pt x="126492" y="0"/>
                </a:lnTo>
                <a:lnTo>
                  <a:pt x="77254" y="9941"/>
                </a:lnTo>
                <a:lnTo>
                  <a:pt x="37047" y="37052"/>
                </a:lnTo>
                <a:lnTo>
                  <a:pt x="9939" y="77259"/>
                </a:lnTo>
                <a:lnTo>
                  <a:pt x="0" y="126491"/>
                </a:lnTo>
                <a:lnTo>
                  <a:pt x="0" y="632459"/>
                </a:lnTo>
                <a:lnTo>
                  <a:pt x="9939" y="681697"/>
                </a:lnTo>
                <a:lnTo>
                  <a:pt x="37047" y="721904"/>
                </a:lnTo>
                <a:lnTo>
                  <a:pt x="77254" y="749012"/>
                </a:lnTo>
                <a:lnTo>
                  <a:pt x="126492" y="758951"/>
                </a:lnTo>
                <a:lnTo>
                  <a:pt x="8255508" y="758951"/>
                </a:lnTo>
                <a:lnTo>
                  <a:pt x="8304740" y="749012"/>
                </a:lnTo>
                <a:lnTo>
                  <a:pt x="8344947" y="721904"/>
                </a:lnTo>
                <a:lnTo>
                  <a:pt x="8372058" y="681697"/>
                </a:lnTo>
                <a:lnTo>
                  <a:pt x="8382000" y="632459"/>
                </a:lnTo>
                <a:lnTo>
                  <a:pt x="8382000" y="126491"/>
                </a:lnTo>
                <a:lnTo>
                  <a:pt x="8372058" y="77259"/>
                </a:lnTo>
                <a:lnTo>
                  <a:pt x="8344947" y="37052"/>
                </a:lnTo>
                <a:lnTo>
                  <a:pt x="8304740" y="9941"/>
                </a:lnTo>
                <a:lnTo>
                  <a:pt x="8255508" y="0"/>
                </a:lnTo>
                <a:close/>
              </a:path>
            </a:pathLst>
          </a:custGeom>
          <a:solidFill>
            <a:srgbClr val="C4BC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2116" y="5092446"/>
            <a:ext cx="11351300" cy="759460"/>
          </a:xfrm>
          <a:custGeom>
            <a:avLst/>
            <a:gdLst/>
            <a:ahLst/>
            <a:cxnLst/>
            <a:rect l="l" t="t" r="r" b="b"/>
            <a:pathLst>
              <a:path w="8382000" h="759460">
                <a:moveTo>
                  <a:pt x="0" y="126491"/>
                </a:moveTo>
                <a:lnTo>
                  <a:pt x="9939" y="77259"/>
                </a:lnTo>
                <a:lnTo>
                  <a:pt x="37047" y="37052"/>
                </a:lnTo>
                <a:lnTo>
                  <a:pt x="77254" y="9941"/>
                </a:lnTo>
                <a:lnTo>
                  <a:pt x="126492" y="0"/>
                </a:lnTo>
                <a:lnTo>
                  <a:pt x="8255508" y="0"/>
                </a:lnTo>
                <a:lnTo>
                  <a:pt x="8304740" y="9941"/>
                </a:lnTo>
                <a:lnTo>
                  <a:pt x="8344947" y="37052"/>
                </a:lnTo>
                <a:lnTo>
                  <a:pt x="8372058" y="77259"/>
                </a:lnTo>
                <a:lnTo>
                  <a:pt x="8382000" y="126491"/>
                </a:lnTo>
                <a:lnTo>
                  <a:pt x="8382000" y="632459"/>
                </a:lnTo>
                <a:lnTo>
                  <a:pt x="8372058" y="681697"/>
                </a:lnTo>
                <a:lnTo>
                  <a:pt x="8344947" y="721904"/>
                </a:lnTo>
                <a:lnTo>
                  <a:pt x="8304740" y="749012"/>
                </a:lnTo>
                <a:lnTo>
                  <a:pt x="8255508" y="758951"/>
                </a:lnTo>
                <a:lnTo>
                  <a:pt x="126492" y="758951"/>
                </a:lnTo>
                <a:lnTo>
                  <a:pt x="77254" y="749012"/>
                </a:lnTo>
                <a:lnTo>
                  <a:pt x="37047" y="721904"/>
                </a:lnTo>
                <a:lnTo>
                  <a:pt x="9939" y="681697"/>
                </a:lnTo>
                <a:lnTo>
                  <a:pt x="0" y="632459"/>
                </a:lnTo>
                <a:lnTo>
                  <a:pt x="0" y="12649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76619" y="1056627"/>
            <a:ext cx="11199316" cy="4788363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20407">
              <a:spcBef>
                <a:spcPts val="119"/>
              </a:spcBef>
            </a:pPr>
            <a:r>
              <a:rPr spc="-5" dirty="0">
                <a:latin typeface="Arial"/>
                <a:cs typeface="Arial"/>
              </a:rPr>
              <a:t>Một biến dùng để </a:t>
            </a:r>
            <a:r>
              <a:rPr dirty="0">
                <a:latin typeface="Arial"/>
                <a:cs typeface="Arial"/>
              </a:rPr>
              <a:t>chỉ </a:t>
            </a: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tên </a:t>
            </a:r>
            <a:r>
              <a:rPr spc="-5" dirty="0">
                <a:latin typeface="Arial"/>
                <a:cs typeface="Arial"/>
              </a:rPr>
              <a:t>biểu tượng chứa một giá </a:t>
            </a:r>
            <a:r>
              <a:rPr dirty="0">
                <a:latin typeface="Arial"/>
                <a:cs typeface="Arial"/>
              </a:rPr>
              <a:t>trị </a:t>
            </a:r>
            <a:r>
              <a:rPr spc="-5" dirty="0">
                <a:latin typeface="Arial"/>
                <a:cs typeface="Arial"/>
              </a:rPr>
              <a:t>mà </a:t>
            </a:r>
            <a:r>
              <a:rPr dirty="0">
                <a:latin typeface="Arial"/>
                <a:cs typeface="Arial"/>
              </a:rPr>
              <a:t>có thể sẽ </a:t>
            </a:r>
            <a:r>
              <a:rPr spc="-5" dirty="0">
                <a:latin typeface="Arial"/>
                <a:cs typeface="Arial"/>
              </a:rPr>
              <a:t>thay</a:t>
            </a:r>
            <a:r>
              <a:rPr spc="60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đổi.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30"/>
              </a:spcBef>
            </a:pPr>
            <a:endParaRPr sz="3500" dirty="0">
              <a:latin typeface="Times New Roman"/>
              <a:cs typeface="Times New Roman"/>
            </a:endParaRPr>
          </a:p>
          <a:p>
            <a:pPr marL="18893" marR="91450">
              <a:lnSpc>
                <a:spcPts val="2225"/>
              </a:lnSpc>
            </a:pPr>
            <a:r>
              <a:rPr dirty="0">
                <a:latin typeface="Arial"/>
                <a:cs typeface="Arial"/>
              </a:rPr>
              <a:t>Ví </a:t>
            </a:r>
            <a:r>
              <a:rPr spc="-5" dirty="0">
                <a:latin typeface="Arial"/>
                <a:cs typeface="Arial"/>
              </a:rPr>
              <a:t>dụ, age của một học </a:t>
            </a:r>
            <a:r>
              <a:rPr dirty="0">
                <a:latin typeface="Arial"/>
                <a:cs typeface="Arial"/>
              </a:rPr>
              <a:t>sinh và </a:t>
            </a:r>
            <a:r>
              <a:rPr spc="-5" dirty="0">
                <a:latin typeface="Arial"/>
                <a:cs typeface="Arial"/>
              </a:rPr>
              <a:t>salary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5" dirty="0">
                <a:latin typeface="Arial"/>
                <a:cs typeface="Arial"/>
              </a:rPr>
              <a:t>một nhân viên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5" dirty="0">
                <a:latin typeface="Arial"/>
                <a:cs typeface="Arial"/>
              </a:rPr>
              <a:t>được coi là </a:t>
            </a:r>
            <a:r>
              <a:rPr dirty="0">
                <a:latin typeface="Arial"/>
                <a:cs typeface="Arial"/>
              </a:rPr>
              <a:t>các  </a:t>
            </a:r>
            <a:r>
              <a:rPr spc="-11" dirty="0">
                <a:latin typeface="Arial"/>
                <a:cs typeface="Arial"/>
              </a:rPr>
              <a:t>biến.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5114" marR="259987">
              <a:lnSpc>
                <a:spcPts val="2225"/>
              </a:lnSpc>
              <a:spcBef>
                <a:spcPts val="1641"/>
              </a:spcBef>
            </a:pPr>
            <a:r>
              <a:rPr spc="-19" dirty="0">
                <a:latin typeface="Arial"/>
                <a:cs typeface="Arial"/>
              </a:rPr>
              <a:t>Trong </a:t>
            </a:r>
            <a:r>
              <a:rPr spc="-5" dirty="0">
                <a:latin typeface="Arial"/>
                <a:cs typeface="Arial"/>
              </a:rPr>
              <a:t>JavaScript, một </a:t>
            </a:r>
            <a:r>
              <a:rPr spc="-11" dirty="0">
                <a:latin typeface="Arial"/>
                <a:cs typeface="Arial"/>
              </a:rPr>
              <a:t>biến </a:t>
            </a:r>
            <a:r>
              <a:rPr spc="-5" dirty="0">
                <a:latin typeface="Arial"/>
                <a:cs typeface="Arial"/>
              </a:rPr>
              <a:t>là một </a:t>
            </a:r>
            <a:r>
              <a:rPr dirty="0">
                <a:latin typeface="Arial"/>
                <a:cs typeface="Arial"/>
              </a:rPr>
              <a:t>vị </a:t>
            </a:r>
            <a:r>
              <a:rPr spc="-5" dirty="0">
                <a:latin typeface="Arial"/>
                <a:cs typeface="Arial"/>
              </a:rPr>
              <a:t>trí duy nhất </a:t>
            </a:r>
            <a:r>
              <a:rPr dirty="0">
                <a:latin typeface="Arial"/>
                <a:cs typeface="Arial"/>
              </a:rPr>
              <a:t>trong </a:t>
            </a:r>
            <a:r>
              <a:rPr spc="-5" dirty="0">
                <a:latin typeface="Arial"/>
                <a:cs typeface="Arial"/>
              </a:rPr>
              <a:t>bộ nhớ máy tính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5" dirty="0">
                <a:latin typeface="Arial"/>
                <a:cs typeface="Arial"/>
              </a:rPr>
              <a:t>để  lưu </a:t>
            </a:r>
            <a:r>
              <a:rPr dirty="0">
                <a:latin typeface="Arial"/>
                <a:cs typeface="Arial"/>
              </a:rPr>
              <a:t>trữ </a:t>
            </a:r>
            <a:r>
              <a:rPr spc="-5" dirty="0">
                <a:latin typeface="Arial"/>
                <a:cs typeface="Arial"/>
              </a:rPr>
              <a:t>một giá </a:t>
            </a:r>
            <a:r>
              <a:rPr dirty="0">
                <a:latin typeface="Arial"/>
                <a:cs typeface="Arial"/>
              </a:rPr>
              <a:t>trị và có </a:t>
            </a:r>
            <a:r>
              <a:rPr spc="-5" dirty="0">
                <a:latin typeface="Arial"/>
                <a:cs typeface="Arial"/>
              </a:rPr>
              <a:t>một tên duy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nhất.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5114">
              <a:spcBef>
                <a:spcPts val="1774"/>
              </a:spcBef>
            </a:pPr>
            <a:r>
              <a:rPr dirty="0">
                <a:latin typeface="Arial"/>
                <a:cs typeface="Arial"/>
              </a:rPr>
              <a:t>Tên của </a:t>
            </a:r>
            <a:r>
              <a:rPr spc="-5" dirty="0">
                <a:latin typeface="Arial"/>
                <a:cs typeface="Arial"/>
              </a:rPr>
              <a:t>biến 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spc="-5" dirty="0">
                <a:latin typeface="Arial"/>
                <a:cs typeface="Arial"/>
              </a:rPr>
              <a:t>để </a:t>
            </a:r>
            <a:r>
              <a:rPr dirty="0">
                <a:latin typeface="Arial"/>
                <a:cs typeface="Arial"/>
              </a:rPr>
              <a:t>truy cập và </a:t>
            </a:r>
            <a:r>
              <a:rPr spc="-5" dirty="0">
                <a:latin typeface="Arial"/>
                <a:cs typeface="Arial"/>
              </a:rPr>
              <a:t>đọc các giá </a:t>
            </a:r>
            <a:r>
              <a:rPr dirty="0">
                <a:latin typeface="Arial"/>
                <a:cs typeface="Arial"/>
              </a:rPr>
              <a:t>trị </a:t>
            </a:r>
            <a:r>
              <a:rPr spc="-5" dirty="0">
                <a:latin typeface="Arial"/>
                <a:cs typeface="Arial"/>
              </a:rPr>
              <a:t>được lưu </a:t>
            </a:r>
            <a:r>
              <a:rPr dirty="0">
                <a:latin typeface="Arial"/>
                <a:cs typeface="Arial"/>
              </a:rPr>
              <a:t>trữ </a:t>
            </a:r>
            <a:r>
              <a:rPr spc="-5" dirty="0">
                <a:latin typeface="Arial"/>
                <a:cs typeface="Arial"/>
              </a:rPr>
              <a:t>trong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đó.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65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8893">
              <a:lnSpc>
                <a:spcPts val="2398"/>
              </a:lnSpc>
            </a:pPr>
            <a:r>
              <a:rPr spc="-5" dirty="0">
                <a:latin typeface="Arial"/>
                <a:cs typeface="Arial"/>
              </a:rPr>
              <a:t>Một </a:t>
            </a:r>
            <a:r>
              <a:rPr spc="-11" dirty="0">
                <a:latin typeface="Arial"/>
                <a:cs typeface="Arial"/>
              </a:rPr>
              <a:t>biến </a:t>
            </a:r>
            <a:r>
              <a:rPr dirty="0">
                <a:latin typeface="Arial"/>
                <a:cs typeface="Arial"/>
              </a:rPr>
              <a:t>có </a:t>
            </a:r>
            <a:r>
              <a:rPr spc="-5" dirty="0">
                <a:latin typeface="Arial"/>
                <a:cs typeface="Arial"/>
              </a:rPr>
              <a:t>thể lưu </a:t>
            </a:r>
            <a:r>
              <a:rPr dirty="0">
                <a:latin typeface="Arial"/>
                <a:cs typeface="Arial"/>
              </a:rPr>
              <a:t>trữ </a:t>
            </a:r>
            <a:r>
              <a:rPr spc="-5" dirty="0">
                <a:latin typeface="Arial"/>
                <a:cs typeface="Arial"/>
              </a:rPr>
              <a:t>các </a:t>
            </a:r>
            <a:r>
              <a:rPr spc="-11" dirty="0">
                <a:latin typeface="Arial"/>
                <a:cs typeface="Arial"/>
              </a:rPr>
              <a:t>loại </a:t>
            </a:r>
            <a:r>
              <a:rPr spc="-5" dirty="0">
                <a:latin typeface="Arial"/>
                <a:cs typeface="Arial"/>
              </a:rPr>
              <a:t>dữ </a:t>
            </a:r>
            <a:r>
              <a:rPr spc="-11" dirty="0">
                <a:latin typeface="Arial"/>
                <a:cs typeface="Arial"/>
              </a:rPr>
              <a:t>liệu </a:t>
            </a:r>
            <a:r>
              <a:rPr spc="-5" dirty="0">
                <a:latin typeface="Arial"/>
                <a:cs typeface="Arial"/>
              </a:rPr>
              <a:t>khác </a:t>
            </a:r>
            <a:r>
              <a:rPr spc="-11" dirty="0">
                <a:latin typeface="Arial"/>
                <a:cs typeface="Arial"/>
              </a:rPr>
              <a:t>nhau </a:t>
            </a:r>
            <a:r>
              <a:rPr spc="-5" dirty="0">
                <a:latin typeface="Arial"/>
                <a:cs typeface="Arial"/>
              </a:rPr>
              <a:t>chẳng </a:t>
            </a:r>
            <a:r>
              <a:rPr spc="-11" dirty="0">
                <a:latin typeface="Arial"/>
                <a:cs typeface="Arial"/>
              </a:rPr>
              <a:t>hạn như </a:t>
            </a:r>
            <a:r>
              <a:rPr spc="-5" dirty="0">
                <a:latin typeface="Arial"/>
                <a:cs typeface="Arial"/>
              </a:rPr>
              <a:t>một </a:t>
            </a:r>
            <a:r>
              <a:rPr spc="-11" dirty="0">
                <a:latin typeface="Arial"/>
                <a:cs typeface="Arial"/>
              </a:rPr>
              <a:t>nhân</a:t>
            </a:r>
            <a:r>
              <a:rPr spc="269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vật,</a:t>
            </a:r>
            <a:endParaRPr dirty="0">
              <a:latin typeface="Arial"/>
              <a:cs typeface="Arial"/>
            </a:endParaRPr>
          </a:p>
          <a:p>
            <a:pPr marL="18893">
              <a:lnSpc>
                <a:spcPts val="2398"/>
              </a:lnSpc>
            </a:pP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số, </a:t>
            </a:r>
            <a:r>
              <a:rPr spc="-5" dirty="0">
                <a:latin typeface="Arial"/>
                <a:cs typeface="Arial"/>
              </a:rPr>
              <a:t>hoặc một</a:t>
            </a:r>
            <a:r>
              <a:rPr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chuỗi.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49959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-66017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585215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Khai báo </a:t>
            </a:r>
            <a:r>
              <a:rPr spc="-19" dirty="0"/>
              <a:t>các </a:t>
            </a:r>
            <a:r>
              <a:rPr spc="-11" dirty="0"/>
              <a:t>biến</a:t>
            </a:r>
            <a:r>
              <a:rPr spc="-90" dirty="0"/>
              <a:t> </a:t>
            </a:r>
            <a:r>
              <a:rPr spc="-5" dirty="0"/>
              <a:t>1-4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918721" y="1163962"/>
            <a:ext cx="3153832" cy="416560"/>
          </a:xfrm>
          <a:custGeom>
            <a:avLst/>
            <a:gdLst/>
            <a:ahLst/>
            <a:cxnLst/>
            <a:rect l="l" t="t" r="r" b="b"/>
            <a:pathLst>
              <a:path w="2365375" h="416560">
                <a:moveTo>
                  <a:pt x="2323591" y="0"/>
                </a:moveTo>
                <a:lnTo>
                  <a:pt x="41605" y="0"/>
                </a:lnTo>
                <a:lnTo>
                  <a:pt x="25412" y="3276"/>
                </a:lnTo>
                <a:lnTo>
                  <a:pt x="12187" y="12207"/>
                </a:lnTo>
                <a:lnTo>
                  <a:pt x="3270" y="25449"/>
                </a:lnTo>
                <a:lnTo>
                  <a:pt x="0" y="41655"/>
                </a:lnTo>
                <a:lnTo>
                  <a:pt x="0" y="374396"/>
                </a:lnTo>
                <a:lnTo>
                  <a:pt x="3270" y="390602"/>
                </a:lnTo>
                <a:lnTo>
                  <a:pt x="12187" y="403844"/>
                </a:lnTo>
                <a:lnTo>
                  <a:pt x="25412" y="412775"/>
                </a:lnTo>
                <a:lnTo>
                  <a:pt x="41605" y="416051"/>
                </a:lnTo>
                <a:lnTo>
                  <a:pt x="2323591" y="416051"/>
                </a:lnTo>
                <a:lnTo>
                  <a:pt x="2339798" y="412775"/>
                </a:lnTo>
                <a:lnTo>
                  <a:pt x="2353040" y="403844"/>
                </a:lnTo>
                <a:lnTo>
                  <a:pt x="2361971" y="390602"/>
                </a:lnTo>
                <a:lnTo>
                  <a:pt x="2365248" y="374396"/>
                </a:lnTo>
                <a:lnTo>
                  <a:pt x="2365248" y="41655"/>
                </a:lnTo>
                <a:lnTo>
                  <a:pt x="2361971" y="25449"/>
                </a:lnTo>
                <a:lnTo>
                  <a:pt x="2353040" y="12207"/>
                </a:lnTo>
                <a:lnTo>
                  <a:pt x="2339798" y="3276"/>
                </a:lnTo>
                <a:lnTo>
                  <a:pt x="2323591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r>
              <a:rPr lang="en-US" smtClean="0">
                <a:solidFill>
                  <a:schemeClr val="bg1"/>
                </a:solidFill>
              </a:rPr>
              <a:t>Trong JavaScript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22248" y="1597534"/>
            <a:ext cx="223520" cy="267970"/>
          </a:xfrm>
          <a:custGeom>
            <a:avLst/>
            <a:gdLst/>
            <a:ahLst/>
            <a:cxnLst/>
            <a:rect l="l" t="t" r="r" b="b"/>
            <a:pathLst>
              <a:path w="167640" h="267969">
                <a:moveTo>
                  <a:pt x="0" y="0"/>
                </a:moveTo>
                <a:lnTo>
                  <a:pt x="0" y="267970"/>
                </a:lnTo>
                <a:lnTo>
                  <a:pt x="167017" y="267970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45767" y="1675258"/>
            <a:ext cx="9501972" cy="379730"/>
          </a:xfrm>
          <a:custGeom>
            <a:avLst/>
            <a:gdLst/>
            <a:ahLst/>
            <a:cxnLst/>
            <a:rect l="l" t="t" r="r" b="b"/>
            <a:pathLst>
              <a:path w="7374890" h="379730">
                <a:moveTo>
                  <a:pt x="7336663" y="0"/>
                </a:moveTo>
                <a:lnTo>
                  <a:pt x="37947" y="0"/>
                </a:lnTo>
                <a:lnTo>
                  <a:pt x="23177" y="2986"/>
                </a:lnTo>
                <a:lnTo>
                  <a:pt x="11115" y="11128"/>
                </a:lnTo>
                <a:lnTo>
                  <a:pt x="2982" y="23199"/>
                </a:lnTo>
                <a:lnTo>
                  <a:pt x="0" y="37973"/>
                </a:lnTo>
                <a:lnTo>
                  <a:pt x="0" y="341502"/>
                </a:lnTo>
                <a:lnTo>
                  <a:pt x="2982" y="356276"/>
                </a:lnTo>
                <a:lnTo>
                  <a:pt x="11115" y="368347"/>
                </a:lnTo>
                <a:lnTo>
                  <a:pt x="23177" y="376489"/>
                </a:lnTo>
                <a:lnTo>
                  <a:pt x="37947" y="379475"/>
                </a:lnTo>
                <a:lnTo>
                  <a:pt x="7336663" y="379475"/>
                </a:lnTo>
                <a:lnTo>
                  <a:pt x="7351436" y="376489"/>
                </a:lnTo>
                <a:lnTo>
                  <a:pt x="7363507" y="368347"/>
                </a:lnTo>
                <a:lnTo>
                  <a:pt x="7371649" y="356276"/>
                </a:lnTo>
                <a:lnTo>
                  <a:pt x="7374635" y="341502"/>
                </a:lnTo>
                <a:lnTo>
                  <a:pt x="7374635" y="37973"/>
                </a:lnTo>
                <a:lnTo>
                  <a:pt x="7371649" y="23199"/>
                </a:lnTo>
                <a:lnTo>
                  <a:pt x="7363507" y="11128"/>
                </a:lnTo>
                <a:lnTo>
                  <a:pt x="7351436" y="2986"/>
                </a:lnTo>
                <a:lnTo>
                  <a:pt x="7336663" y="0"/>
                </a:lnTo>
                <a:close/>
              </a:path>
            </a:pathLst>
          </a:custGeom>
          <a:solidFill>
            <a:srgbClr val="CCC1DA">
              <a:alpha val="90194"/>
            </a:srgbClr>
          </a:solidFill>
        </p:spPr>
        <p:txBody>
          <a:bodyPr wrap="square" lIns="0" tIns="0" rIns="0" bIns="0" rtlCol="0"/>
          <a:lstStyle/>
          <a:p>
            <a:r>
              <a:rPr lang="en-US" smtClean="0"/>
              <a:t>Từ  khóa var được sử dụng để tạo ra một biến bằng cách cấp phát bộ nhớ cho nó</a:t>
            </a:r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45767" y="1675258"/>
            <a:ext cx="9501972" cy="379730"/>
          </a:xfrm>
          <a:custGeom>
            <a:avLst/>
            <a:gdLst/>
            <a:ahLst/>
            <a:cxnLst/>
            <a:rect l="l" t="t" r="r" b="b"/>
            <a:pathLst>
              <a:path w="7374890" h="379730">
                <a:moveTo>
                  <a:pt x="0" y="37973"/>
                </a:moveTo>
                <a:lnTo>
                  <a:pt x="2982" y="23199"/>
                </a:lnTo>
                <a:lnTo>
                  <a:pt x="11115" y="11128"/>
                </a:lnTo>
                <a:lnTo>
                  <a:pt x="23177" y="2986"/>
                </a:lnTo>
                <a:lnTo>
                  <a:pt x="37947" y="0"/>
                </a:lnTo>
                <a:lnTo>
                  <a:pt x="7336663" y="0"/>
                </a:lnTo>
                <a:lnTo>
                  <a:pt x="7351436" y="2986"/>
                </a:lnTo>
                <a:lnTo>
                  <a:pt x="7363507" y="11128"/>
                </a:lnTo>
                <a:lnTo>
                  <a:pt x="7371649" y="23199"/>
                </a:lnTo>
                <a:lnTo>
                  <a:pt x="7374635" y="37973"/>
                </a:lnTo>
                <a:lnTo>
                  <a:pt x="7374635" y="341502"/>
                </a:lnTo>
                <a:lnTo>
                  <a:pt x="7371649" y="356276"/>
                </a:lnTo>
                <a:lnTo>
                  <a:pt x="7363507" y="368347"/>
                </a:lnTo>
                <a:lnTo>
                  <a:pt x="7351436" y="376489"/>
                </a:lnTo>
                <a:lnTo>
                  <a:pt x="7336663" y="379475"/>
                </a:lnTo>
                <a:lnTo>
                  <a:pt x="37947" y="379475"/>
                </a:lnTo>
                <a:lnTo>
                  <a:pt x="23177" y="376489"/>
                </a:lnTo>
                <a:lnTo>
                  <a:pt x="11115" y="368347"/>
                </a:lnTo>
                <a:lnTo>
                  <a:pt x="2982" y="356276"/>
                </a:lnTo>
                <a:lnTo>
                  <a:pt x="0" y="341502"/>
                </a:lnTo>
                <a:lnTo>
                  <a:pt x="0" y="37973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22249" y="1597535"/>
            <a:ext cx="195580" cy="790576"/>
          </a:xfrm>
          <a:custGeom>
            <a:avLst/>
            <a:gdLst/>
            <a:ahLst/>
            <a:cxnLst/>
            <a:rect l="l" t="t" r="r" b="b"/>
            <a:pathLst>
              <a:path w="146684" h="790575">
                <a:moveTo>
                  <a:pt x="0" y="0"/>
                </a:moveTo>
                <a:lnTo>
                  <a:pt x="0" y="790066"/>
                </a:lnTo>
                <a:lnTo>
                  <a:pt x="146215" y="790066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7319" y="2187322"/>
            <a:ext cx="9530420" cy="401321"/>
          </a:xfrm>
          <a:custGeom>
            <a:avLst/>
            <a:gdLst/>
            <a:ahLst/>
            <a:cxnLst/>
            <a:rect l="l" t="t" r="r" b="b"/>
            <a:pathLst>
              <a:path w="7396480" h="401319">
                <a:moveTo>
                  <a:pt x="7355839" y="0"/>
                </a:moveTo>
                <a:lnTo>
                  <a:pt x="40081" y="0"/>
                </a:lnTo>
                <a:lnTo>
                  <a:pt x="24479" y="3145"/>
                </a:lnTo>
                <a:lnTo>
                  <a:pt x="11739" y="11731"/>
                </a:lnTo>
                <a:lnTo>
                  <a:pt x="3149" y="24485"/>
                </a:lnTo>
                <a:lnTo>
                  <a:pt x="0" y="40132"/>
                </a:lnTo>
                <a:lnTo>
                  <a:pt x="0" y="360680"/>
                </a:lnTo>
                <a:lnTo>
                  <a:pt x="3149" y="376326"/>
                </a:lnTo>
                <a:lnTo>
                  <a:pt x="11739" y="389080"/>
                </a:lnTo>
                <a:lnTo>
                  <a:pt x="24479" y="397666"/>
                </a:lnTo>
                <a:lnTo>
                  <a:pt x="40081" y="400812"/>
                </a:lnTo>
                <a:lnTo>
                  <a:pt x="7355839" y="400812"/>
                </a:lnTo>
                <a:lnTo>
                  <a:pt x="7371486" y="397666"/>
                </a:lnTo>
                <a:lnTo>
                  <a:pt x="7384240" y="389080"/>
                </a:lnTo>
                <a:lnTo>
                  <a:pt x="7392826" y="376326"/>
                </a:lnTo>
                <a:lnTo>
                  <a:pt x="7395971" y="360680"/>
                </a:lnTo>
                <a:lnTo>
                  <a:pt x="7395971" y="40132"/>
                </a:lnTo>
                <a:lnTo>
                  <a:pt x="7392826" y="24485"/>
                </a:lnTo>
                <a:lnTo>
                  <a:pt x="7384240" y="11731"/>
                </a:lnTo>
                <a:lnTo>
                  <a:pt x="7371486" y="3145"/>
                </a:lnTo>
                <a:lnTo>
                  <a:pt x="7355839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r>
              <a:rPr lang="en-US" smtClean="0"/>
              <a:t>Một từ khóa là một từ dành riêng chứa một ý nghĩa đặc biệt</a:t>
            </a:r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17319" y="2187322"/>
            <a:ext cx="9530420" cy="401321"/>
          </a:xfrm>
          <a:custGeom>
            <a:avLst/>
            <a:gdLst/>
            <a:ahLst/>
            <a:cxnLst/>
            <a:rect l="l" t="t" r="r" b="b"/>
            <a:pathLst>
              <a:path w="7396480" h="401319">
                <a:moveTo>
                  <a:pt x="0" y="40132"/>
                </a:moveTo>
                <a:lnTo>
                  <a:pt x="3149" y="24485"/>
                </a:lnTo>
                <a:lnTo>
                  <a:pt x="11739" y="11731"/>
                </a:lnTo>
                <a:lnTo>
                  <a:pt x="24479" y="3145"/>
                </a:lnTo>
                <a:lnTo>
                  <a:pt x="40081" y="0"/>
                </a:lnTo>
                <a:lnTo>
                  <a:pt x="7355839" y="0"/>
                </a:lnTo>
                <a:lnTo>
                  <a:pt x="7371486" y="3145"/>
                </a:lnTo>
                <a:lnTo>
                  <a:pt x="7384240" y="11731"/>
                </a:lnTo>
                <a:lnTo>
                  <a:pt x="7392826" y="24485"/>
                </a:lnTo>
                <a:lnTo>
                  <a:pt x="7395971" y="40132"/>
                </a:lnTo>
                <a:lnTo>
                  <a:pt x="7395971" y="360680"/>
                </a:lnTo>
                <a:lnTo>
                  <a:pt x="7392826" y="376326"/>
                </a:lnTo>
                <a:lnTo>
                  <a:pt x="7384240" y="389080"/>
                </a:lnTo>
                <a:lnTo>
                  <a:pt x="7371486" y="397666"/>
                </a:lnTo>
                <a:lnTo>
                  <a:pt x="7355839" y="400812"/>
                </a:lnTo>
                <a:lnTo>
                  <a:pt x="40081" y="400812"/>
                </a:lnTo>
                <a:lnTo>
                  <a:pt x="24479" y="397666"/>
                </a:lnTo>
                <a:lnTo>
                  <a:pt x="11739" y="389080"/>
                </a:lnTo>
                <a:lnTo>
                  <a:pt x="3149" y="376326"/>
                </a:lnTo>
                <a:lnTo>
                  <a:pt x="0" y="360680"/>
                </a:lnTo>
                <a:lnTo>
                  <a:pt x="0" y="40132"/>
                </a:lnTo>
                <a:close/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22248" y="1597538"/>
            <a:ext cx="263315" cy="1384934"/>
          </a:xfrm>
          <a:custGeom>
            <a:avLst/>
            <a:gdLst/>
            <a:ahLst/>
            <a:cxnLst/>
            <a:rect l="l" t="t" r="r" b="b"/>
            <a:pathLst>
              <a:path w="197484" h="1384935">
                <a:moveTo>
                  <a:pt x="0" y="0"/>
                </a:moveTo>
                <a:lnTo>
                  <a:pt x="0" y="1384553"/>
                </a:lnTo>
                <a:lnTo>
                  <a:pt x="197294" y="1384553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86409" y="2766445"/>
            <a:ext cx="9461331" cy="431801"/>
          </a:xfrm>
          <a:custGeom>
            <a:avLst/>
            <a:gdLst/>
            <a:ahLst/>
            <a:cxnLst/>
            <a:rect l="l" t="t" r="r" b="b"/>
            <a:pathLst>
              <a:path w="7344409" h="431800">
                <a:moveTo>
                  <a:pt x="7300976" y="0"/>
                </a:moveTo>
                <a:lnTo>
                  <a:pt x="43129" y="0"/>
                </a:lnTo>
                <a:lnTo>
                  <a:pt x="26339" y="3389"/>
                </a:lnTo>
                <a:lnTo>
                  <a:pt x="12630" y="12636"/>
                </a:lnTo>
                <a:lnTo>
                  <a:pt x="3388" y="26360"/>
                </a:lnTo>
                <a:lnTo>
                  <a:pt x="0" y="43179"/>
                </a:lnTo>
                <a:lnTo>
                  <a:pt x="0" y="388112"/>
                </a:lnTo>
                <a:lnTo>
                  <a:pt x="3388" y="404931"/>
                </a:lnTo>
                <a:lnTo>
                  <a:pt x="12630" y="418655"/>
                </a:lnTo>
                <a:lnTo>
                  <a:pt x="26339" y="427902"/>
                </a:lnTo>
                <a:lnTo>
                  <a:pt x="43129" y="431291"/>
                </a:lnTo>
                <a:lnTo>
                  <a:pt x="7300976" y="431291"/>
                </a:lnTo>
                <a:lnTo>
                  <a:pt x="7317795" y="427902"/>
                </a:lnTo>
                <a:lnTo>
                  <a:pt x="7331519" y="418655"/>
                </a:lnTo>
                <a:lnTo>
                  <a:pt x="7340766" y="404931"/>
                </a:lnTo>
                <a:lnTo>
                  <a:pt x="7344156" y="388112"/>
                </a:lnTo>
                <a:lnTo>
                  <a:pt x="7344156" y="43179"/>
                </a:lnTo>
                <a:lnTo>
                  <a:pt x="7340766" y="26360"/>
                </a:lnTo>
                <a:lnTo>
                  <a:pt x="7331519" y="12636"/>
                </a:lnTo>
                <a:lnTo>
                  <a:pt x="7317795" y="3389"/>
                </a:lnTo>
                <a:lnTo>
                  <a:pt x="7300976" y="0"/>
                </a:lnTo>
                <a:close/>
              </a:path>
            </a:pathLst>
          </a:custGeom>
          <a:solidFill>
            <a:srgbClr val="C3D59B">
              <a:alpha val="90194"/>
            </a:srgbClr>
          </a:solidFill>
        </p:spPr>
        <p:txBody>
          <a:bodyPr wrap="square" lIns="0" tIns="0" rIns="0" bIns="0" rtlCol="0"/>
          <a:lstStyle/>
          <a:p>
            <a:r>
              <a:rPr lang="en-US" smtClean="0"/>
              <a:t>Biến có thể được khởi tạo tại thời điểm tạo ra các biến hoặc sau đó</a:t>
            </a:r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86409" y="2766445"/>
            <a:ext cx="9461331" cy="431801"/>
          </a:xfrm>
          <a:custGeom>
            <a:avLst/>
            <a:gdLst/>
            <a:ahLst/>
            <a:cxnLst/>
            <a:rect l="l" t="t" r="r" b="b"/>
            <a:pathLst>
              <a:path w="7344409" h="431800">
                <a:moveTo>
                  <a:pt x="0" y="43179"/>
                </a:moveTo>
                <a:lnTo>
                  <a:pt x="3388" y="26360"/>
                </a:lnTo>
                <a:lnTo>
                  <a:pt x="12630" y="12636"/>
                </a:lnTo>
                <a:lnTo>
                  <a:pt x="26339" y="3389"/>
                </a:lnTo>
                <a:lnTo>
                  <a:pt x="43129" y="0"/>
                </a:lnTo>
                <a:lnTo>
                  <a:pt x="7300976" y="0"/>
                </a:lnTo>
                <a:lnTo>
                  <a:pt x="7317795" y="3389"/>
                </a:lnTo>
                <a:lnTo>
                  <a:pt x="7331519" y="12636"/>
                </a:lnTo>
                <a:lnTo>
                  <a:pt x="7340766" y="26360"/>
                </a:lnTo>
                <a:lnTo>
                  <a:pt x="7344156" y="43179"/>
                </a:lnTo>
                <a:lnTo>
                  <a:pt x="7344156" y="388112"/>
                </a:lnTo>
                <a:lnTo>
                  <a:pt x="7340766" y="404931"/>
                </a:lnTo>
                <a:lnTo>
                  <a:pt x="7331519" y="418655"/>
                </a:lnTo>
                <a:lnTo>
                  <a:pt x="7317795" y="427902"/>
                </a:lnTo>
                <a:lnTo>
                  <a:pt x="7300976" y="431291"/>
                </a:lnTo>
                <a:lnTo>
                  <a:pt x="43129" y="431291"/>
                </a:lnTo>
                <a:lnTo>
                  <a:pt x="26339" y="427902"/>
                </a:lnTo>
                <a:lnTo>
                  <a:pt x="12630" y="418655"/>
                </a:lnTo>
                <a:lnTo>
                  <a:pt x="3388" y="404931"/>
                </a:lnTo>
                <a:lnTo>
                  <a:pt x="0" y="388112"/>
                </a:lnTo>
                <a:lnTo>
                  <a:pt x="0" y="43179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22251" y="1597535"/>
            <a:ext cx="228599" cy="1995170"/>
          </a:xfrm>
          <a:custGeom>
            <a:avLst/>
            <a:gdLst/>
            <a:ahLst/>
            <a:cxnLst/>
            <a:rect l="l" t="t" r="r" b="b"/>
            <a:pathLst>
              <a:path w="171450" h="1995170">
                <a:moveTo>
                  <a:pt x="0" y="0"/>
                </a:moveTo>
                <a:lnTo>
                  <a:pt x="0" y="1994662"/>
                </a:lnTo>
                <a:lnTo>
                  <a:pt x="170929" y="1994662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9834" y="3377568"/>
            <a:ext cx="9497906" cy="429896"/>
          </a:xfrm>
          <a:custGeom>
            <a:avLst/>
            <a:gdLst/>
            <a:ahLst/>
            <a:cxnLst/>
            <a:rect l="l" t="t" r="r" b="b"/>
            <a:pathLst>
              <a:path w="7123430" h="429895">
                <a:moveTo>
                  <a:pt x="7080250" y="0"/>
                </a:moveTo>
                <a:lnTo>
                  <a:pt x="42976" y="0"/>
                </a:lnTo>
                <a:lnTo>
                  <a:pt x="26247" y="3385"/>
                </a:lnTo>
                <a:lnTo>
                  <a:pt x="12587" y="12604"/>
                </a:lnTo>
                <a:lnTo>
                  <a:pt x="3377" y="26253"/>
                </a:lnTo>
                <a:lnTo>
                  <a:pt x="0" y="42925"/>
                </a:lnTo>
                <a:lnTo>
                  <a:pt x="0" y="386841"/>
                </a:lnTo>
                <a:lnTo>
                  <a:pt x="3377" y="403514"/>
                </a:lnTo>
                <a:lnTo>
                  <a:pt x="12587" y="417163"/>
                </a:lnTo>
                <a:lnTo>
                  <a:pt x="26247" y="426382"/>
                </a:lnTo>
                <a:lnTo>
                  <a:pt x="42976" y="429767"/>
                </a:lnTo>
                <a:lnTo>
                  <a:pt x="7080250" y="429767"/>
                </a:lnTo>
                <a:lnTo>
                  <a:pt x="7096922" y="426382"/>
                </a:lnTo>
                <a:lnTo>
                  <a:pt x="7110571" y="417163"/>
                </a:lnTo>
                <a:lnTo>
                  <a:pt x="7119790" y="403514"/>
                </a:lnTo>
                <a:lnTo>
                  <a:pt x="7123176" y="386841"/>
                </a:lnTo>
                <a:lnTo>
                  <a:pt x="7123176" y="42925"/>
                </a:lnTo>
                <a:lnTo>
                  <a:pt x="7119790" y="26253"/>
                </a:lnTo>
                <a:lnTo>
                  <a:pt x="7110571" y="12604"/>
                </a:lnTo>
                <a:lnTo>
                  <a:pt x="7096922" y="3385"/>
                </a:lnTo>
                <a:lnTo>
                  <a:pt x="7080250" y="0"/>
                </a:lnTo>
                <a:close/>
              </a:path>
            </a:pathLst>
          </a:custGeom>
          <a:solidFill>
            <a:srgbClr val="D99593">
              <a:alpha val="90194"/>
            </a:srgbClr>
          </a:solidFill>
        </p:spPr>
        <p:txBody>
          <a:bodyPr wrap="square" lIns="0" tIns="0" rIns="0" bIns="0" rtlCol="0"/>
          <a:lstStyle/>
          <a:p>
            <a:r>
              <a:rPr lang="en-US" smtClean="0"/>
              <a:t>Khởi tạo là gán giá trị cho một biến</a:t>
            </a:r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49834" y="3377568"/>
            <a:ext cx="9497906" cy="429896"/>
          </a:xfrm>
          <a:custGeom>
            <a:avLst/>
            <a:gdLst/>
            <a:ahLst/>
            <a:cxnLst/>
            <a:rect l="l" t="t" r="r" b="b"/>
            <a:pathLst>
              <a:path w="7123430" h="429895">
                <a:moveTo>
                  <a:pt x="0" y="42925"/>
                </a:moveTo>
                <a:lnTo>
                  <a:pt x="3377" y="26253"/>
                </a:lnTo>
                <a:lnTo>
                  <a:pt x="12587" y="12604"/>
                </a:lnTo>
                <a:lnTo>
                  <a:pt x="26247" y="3385"/>
                </a:lnTo>
                <a:lnTo>
                  <a:pt x="42976" y="0"/>
                </a:lnTo>
                <a:lnTo>
                  <a:pt x="7080250" y="0"/>
                </a:lnTo>
                <a:lnTo>
                  <a:pt x="7096922" y="3385"/>
                </a:lnTo>
                <a:lnTo>
                  <a:pt x="7110571" y="12604"/>
                </a:lnTo>
                <a:lnTo>
                  <a:pt x="7119790" y="26253"/>
                </a:lnTo>
                <a:lnTo>
                  <a:pt x="7123176" y="42925"/>
                </a:lnTo>
                <a:lnTo>
                  <a:pt x="7123176" y="386841"/>
                </a:lnTo>
                <a:lnTo>
                  <a:pt x="7119790" y="403514"/>
                </a:lnTo>
                <a:lnTo>
                  <a:pt x="7110571" y="417163"/>
                </a:lnTo>
                <a:lnTo>
                  <a:pt x="7096922" y="426382"/>
                </a:lnTo>
                <a:lnTo>
                  <a:pt x="7080250" y="429767"/>
                </a:lnTo>
                <a:lnTo>
                  <a:pt x="42976" y="429767"/>
                </a:lnTo>
                <a:lnTo>
                  <a:pt x="26247" y="426382"/>
                </a:lnTo>
                <a:lnTo>
                  <a:pt x="12587" y="417163"/>
                </a:lnTo>
                <a:lnTo>
                  <a:pt x="3377" y="403514"/>
                </a:lnTo>
                <a:lnTo>
                  <a:pt x="0" y="386841"/>
                </a:lnTo>
                <a:lnTo>
                  <a:pt x="0" y="42925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22251" y="1597534"/>
            <a:ext cx="228599" cy="2595881"/>
          </a:xfrm>
          <a:custGeom>
            <a:avLst/>
            <a:gdLst/>
            <a:ahLst/>
            <a:cxnLst/>
            <a:rect l="l" t="t" r="r" b="b"/>
            <a:pathLst>
              <a:path w="171450" h="2595879">
                <a:moveTo>
                  <a:pt x="0" y="0"/>
                </a:moveTo>
                <a:lnTo>
                  <a:pt x="0" y="2595626"/>
                </a:lnTo>
                <a:lnTo>
                  <a:pt x="170929" y="2595626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49834" y="3890365"/>
            <a:ext cx="9497906" cy="466726"/>
          </a:xfrm>
          <a:custGeom>
            <a:avLst/>
            <a:gdLst/>
            <a:ahLst/>
            <a:cxnLst/>
            <a:rect l="l" t="t" r="r" b="b"/>
            <a:pathLst>
              <a:path w="7443470" h="466725">
                <a:moveTo>
                  <a:pt x="7396607" y="0"/>
                </a:moveTo>
                <a:lnTo>
                  <a:pt x="46634" y="0"/>
                </a:lnTo>
                <a:lnTo>
                  <a:pt x="28482" y="3657"/>
                </a:lnTo>
                <a:lnTo>
                  <a:pt x="13658" y="13636"/>
                </a:lnTo>
                <a:lnTo>
                  <a:pt x="3664" y="28449"/>
                </a:lnTo>
                <a:lnTo>
                  <a:pt x="0" y="46609"/>
                </a:lnTo>
                <a:lnTo>
                  <a:pt x="0" y="419735"/>
                </a:lnTo>
                <a:lnTo>
                  <a:pt x="3664" y="437894"/>
                </a:lnTo>
                <a:lnTo>
                  <a:pt x="13658" y="452707"/>
                </a:lnTo>
                <a:lnTo>
                  <a:pt x="28482" y="462686"/>
                </a:lnTo>
                <a:lnTo>
                  <a:pt x="46634" y="466344"/>
                </a:lnTo>
                <a:lnTo>
                  <a:pt x="7396607" y="466344"/>
                </a:lnTo>
                <a:lnTo>
                  <a:pt x="7414766" y="462686"/>
                </a:lnTo>
                <a:lnTo>
                  <a:pt x="7429579" y="452707"/>
                </a:lnTo>
                <a:lnTo>
                  <a:pt x="7439558" y="437894"/>
                </a:lnTo>
                <a:lnTo>
                  <a:pt x="7443216" y="419735"/>
                </a:lnTo>
                <a:lnTo>
                  <a:pt x="7443216" y="46609"/>
                </a:lnTo>
                <a:lnTo>
                  <a:pt x="7439558" y="28449"/>
                </a:lnTo>
                <a:lnTo>
                  <a:pt x="7429579" y="13636"/>
                </a:lnTo>
                <a:lnTo>
                  <a:pt x="7414766" y="3657"/>
                </a:lnTo>
                <a:lnTo>
                  <a:pt x="7396607" y="0"/>
                </a:lnTo>
                <a:close/>
              </a:path>
            </a:pathLst>
          </a:custGeom>
          <a:solidFill>
            <a:srgbClr val="94B3D6">
              <a:alpha val="90194"/>
            </a:srgbClr>
          </a:solidFill>
        </p:spPr>
        <p:txBody>
          <a:bodyPr wrap="square" lIns="0" tIns="0" rIns="0" bIns="0" rtlCol="0"/>
          <a:lstStyle/>
          <a:p>
            <a:r>
              <a:rPr lang="en-US" smtClean="0"/>
              <a:t>Một khi biến được khởi tạo, bạn có thể thay đổi giá trị của một biến theo yêu cầu</a:t>
            </a:r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49834" y="3890365"/>
            <a:ext cx="9497906" cy="466726"/>
          </a:xfrm>
          <a:custGeom>
            <a:avLst/>
            <a:gdLst/>
            <a:ahLst/>
            <a:cxnLst/>
            <a:rect l="l" t="t" r="r" b="b"/>
            <a:pathLst>
              <a:path w="7443470" h="466725">
                <a:moveTo>
                  <a:pt x="0" y="46609"/>
                </a:moveTo>
                <a:lnTo>
                  <a:pt x="3664" y="28449"/>
                </a:lnTo>
                <a:lnTo>
                  <a:pt x="13658" y="13636"/>
                </a:lnTo>
                <a:lnTo>
                  <a:pt x="28482" y="3657"/>
                </a:lnTo>
                <a:lnTo>
                  <a:pt x="46634" y="0"/>
                </a:lnTo>
                <a:lnTo>
                  <a:pt x="7396607" y="0"/>
                </a:lnTo>
                <a:lnTo>
                  <a:pt x="7414766" y="3657"/>
                </a:lnTo>
                <a:lnTo>
                  <a:pt x="7429579" y="13636"/>
                </a:lnTo>
                <a:lnTo>
                  <a:pt x="7439558" y="28449"/>
                </a:lnTo>
                <a:lnTo>
                  <a:pt x="7443216" y="46609"/>
                </a:lnTo>
                <a:lnTo>
                  <a:pt x="7443216" y="419735"/>
                </a:lnTo>
                <a:lnTo>
                  <a:pt x="7439558" y="437894"/>
                </a:lnTo>
                <a:lnTo>
                  <a:pt x="7429579" y="452707"/>
                </a:lnTo>
                <a:lnTo>
                  <a:pt x="7414766" y="462686"/>
                </a:lnTo>
                <a:lnTo>
                  <a:pt x="7396607" y="466344"/>
                </a:lnTo>
                <a:lnTo>
                  <a:pt x="46634" y="466344"/>
                </a:lnTo>
                <a:lnTo>
                  <a:pt x="28482" y="462686"/>
                </a:lnTo>
                <a:lnTo>
                  <a:pt x="13658" y="452707"/>
                </a:lnTo>
                <a:lnTo>
                  <a:pt x="3664" y="437894"/>
                </a:lnTo>
                <a:lnTo>
                  <a:pt x="0" y="419735"/>
                </a:lnTo>
                <a:lnTo>
                  <a:pt x="0" y="46609"/>
                </a:lnTo>
                <a:close/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22251" y="1597535"/>
            <a:ext cx="228599" cy="3230880"/>
          </a:xfrm>
          <a:custGeom>
            <a:avLst/>
            <a:gdLst/>
            <a:ahLst/>
            <a:cxnLst/>
            <a:rect l="l" t="t" r="r" b="b"/>
            <a:pathLst>
              <a:path w="171450" h="3230879">
                <a:moveTo>
                  <a:pt x="0" y="0"/>
                </a:moveTo>
                <a:lnTo>
                  <a:pt x="0" y="3230499"/>
                </a:lnTo>
                <a:lnTo>
                  <a:pt x="170929" y="3230499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49834" y="4527829"/>
            <a:ext cx="9497906" cy="422276"/>
          </a:xfrm>
          <a:custGeom>
            <a:avLst/>
            <a:gdLst/>
            <a:ahLst/>
            <a:cxnLst/>
            <a:rect l="l" t="t" r="r" b="b"/>
            <a:pathLst>
              <a:path w="7347584" h="422275">
                <a:moveTo>
                  <a:pt x="7305040" y="0"/>
                </a:moveTo>
                <a:lnTo>
                  <a:pt x="42214" y="0"/>
                </a:lnTo>
                <a:lnTo>
                  <a:pt x="25781" y="3319"/>
                </a:lnTo>
                <a:lnTo>
                  <a:pt x="12363" y="12366"/>
                </a:lnTo>
                <a:lnTo>
                  <a:pt x="3317" y="25771"/>
                </a:lnTo>
                <a:lnTo>
                  <a:pt x="0" y="42164"/>
                </a:lnTo>
                <a:lnTo>
                  <a:pt x="0" y="379984"/>
                </a:lnTo>
                <a:lnTo>
                  <a:pt x="3317" y="396376"/>
                </a:lnTo>
                <a:lnTo>
                  <a:pt x="12363" y="409781"/>
                </a:lnTo>
                <a:lnTo>
                  <a:pt x="25781" y="418828"/>
                </a:lnTo>
                <a:lnTo>
                  <a:pt x="42214" y="422148"/>
                </a:lnTo>
                <a:lnTo>
                  <a:pt x="7305040" y="422148"/>
                </a:lnTo>
                <a:lnTo>
                  <a:pt x="7321432" y="418828"/>
                </a:lnTo>
                <a:lnTo>
                  <a:pt x="7334837" y="409781"/>
                </a:lnTo>
                <a:lnTo>
                  <a:pt x="7343884" y="396376"/>
                </a:lnTo>
                <a:lnTo>
                  <a:pt x="7347204" y="379984"/>
                </a:lnTo>
                <a:lnTo>
                  <a:pt x="7347204" y="42164"/>
                </a:lnTo>
                <a:lnTo>
                  <a:pt x="7343884" y="25771"/>
                </a:lnTo>
                <a:lnTo>
                  <a:pt x="7334837" y="12366"/>
                </a:lnTo>
                <a:lnTo>
                  <a:pt x="7321432" y="3319"/>
                </a:lnTo>
                <a:lnTo>
                  <a:pt x="7305040" y="0"/>
                </a:lnTo>
                <a:close/>
              </a:path>
            </a:pathLst>
          </a:custGeom>
          <a:solidFill>
            <a:srgbClr val="C4BC96">
              <a:alpha val="90194"/>
            </a:srgbClr>
          </a:solidFill>
        </p:spPr>
        <p:txBody>
          <a:bodyPr wrap="square" lIns="0" tIns="0" rIns="0" bIns="0" rtlCol="0"/>
          <a:lstStyle/>
          <a:p>
            <a:r>
              <a:rPr lang="en-US" smtClean="0"/>
              <a:t>Biến cho phép theo dõi các dữ liệu trong quá trình thực của kịch bản</a:t>
            </a:r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49834" y="4527829"/>
            <a:ext cx="9497906" cy="422276"/>
          </a:xfrm>
          <a:custGeom>
            <a:avLst/>
            <a:gdLst/>
            <a:ahLst/>
            <a:cxnLst/>
            <a:rect l="l" t="t" r="r" b="b"/>
            <a:pathLst>
              <a:path w="7347584" h="422275">
                <a:moveTo>
                  <a:pt x="0" y="42164"/>
                </a:moveTo>
                <a:lnTo>
                  <a:pt x="3317" y="25771"/>
                </a:lnTo>
                <a:lnTo>
                  <a:pt x="12363" y="12366"/>
                </a:lnTo>
                <a:lnTo>
                  <a:pt x="25781" y="3319"/>
                </a:lnTo>
                <a:lnTo>
                  <a:pt x="42214" y="0"/>
                </a:lnTo>
                <a:lnTo>
                  <a:pt x="7305040" y="0"/>
                </a:lnTo>
                <a:lnTo>
                  <a:pt x="7321432" y="3319"/>
                </a:lnTo>
                <a:lnTo>
                  <a:pt x="7334837" y="12366"/>
                </a:lnTo>
                <a:lnTo>
                  <a:pt x="7343884" y="25771"/>
                </a:lnTo>
                <a:lnTo>
                  <a:pt x="7347204" y="42164"/>
                </a:lnTo>
                <a:lnTo>
                  <a:pt x="7347204" y="379984"/>
                </a:lnTo>
                <a:lnTo>
                  <a:pt x="7343884" y="396376"/>
                </a:lnTo>
                <a:lnTo>
                  <a:pt x="7334837" y="409781"/>
                </a:lnTo>
                <a:lnTo>
                  <a:pt x="7321432" y="418828"/>
                </a:lnTo>
                <a:lnTo>
                  <a:pt x="7305040" y="422148"/>
                </a:lnTo>
                <a:lnTo>
                  <a:pt x="42214" y="422148"/>
                </a:lnTo>
                <a:lnTo>
                  <a:pt x="25781" y="418828"/>
                </a:lnTo>
                <a:lnTo>
                  <a:pt x="12363" y="409781"/>
                </a:lnTo>
                <a:lnTo>
                  <a:pt x="3317" y="396376"/>
                </a:lnTo>
                <a:lnTo>
                  <a:pt x="0" y="379984"/>
                </a:lnTo>
                <a:lnTo>
                  <a:pt x="0" y="42164"/>
                </a:lnTo>
                <a:close/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22251" y="1597538"/>
            <a:ext cx="228599" cy="3815714"/>
          </a:xfrm>
          <a:custGeom>
            <a:avLst/>
            <a:gdLst/>
            <a:ahLst/>
            <a:cxnLst/>
            <a:rect l="l" t="t" r="r" b="b"/>
            <a:pathLst>
              <a:path w="171450" h="3815715">
                <a:moveTo>
                  <a:pt x="0" y="0"/>
                </a:moveTo>
                <a:lnTo>
                  <a:pt x="0" y="3815626"/>
                </a:lnTo>
                <a:lnTo>
                  <a:pt x="170929" y="3815626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49834" y="5040047"/>
            <a:ext cx="9497906" cy="443864"/>
          </a:xfrm>
          <a:custGeom>
            <a:avLst/>
            <a:gdLst/>
            <a:ahLst/>
            <a:cxnLst/>
            <a:rect l="l" t="t" r="r" b="b"/>
            <a:pathLst>
              <a:path w="7388859" h="443864">
                <a:moveTo>
                  <a:pt x="7344029" y="0"/>
                </a:moveTo>
                <a:lnTo>
                  <a:pt x="44348" y="0"/>
                </a:lnTo>
                <a:lnTo>
                  <a:pt x="27089" y="3478"/>
                </a:lnTo>
                <a:lnTo>
                  <a:pt x="12992" y="12969"/>
                </a:lnTo>
                <a:lnTo>
                  <a:pt x="3486" y="27056"/>
                </a:lnTo>
                <a:lnTo>
                  <a:pt x="0" y="44323"/>
                </a:lnTo>
                <a:lnTo>
                  <a:pt x="0" y="399135"/>
                </a:lnTo>
                <a:lnTo>
                  <a:pt x="3486" y="416394"/>
                </a:lnTo>
                <a:lnTo>
                  <a:pt x="12992" y="430491"/>
                </a:lnTo>
                <a:lnTo>
                  <a:pt x="27089" y="439997"/>
                </a:lnTo>
                <a:lnTo>
                  <a:pt x="44348" y="443484"/>
                </a:lnTo>
                <a:lnTo>
                  <a:pt x="7344029" y="443484"/>
                </a:lnTo>
                <a:lnTo>
                  <a:pt x="7361295" y="439997"/>
                </a:lnTo>
                <a:lnTo>
                  <a:pt x="7375382" y="430491"/>
                </a:lnTo>
                <a:lnTo>
                  <a:pt x="7384873" y="416394"/>
                </a:lnTo>
                <a:lnTo>
                  <a:pt x="7388352" y="399135"/>
                </a:lnTo>
                <a:lnTo>
                  <a:pt x="7388352" y="44323"/>
                </a:lnTo>
                <a:lnTo>
                  <a:pt x="7384873" y="27056"/>
                </a:lnTo>
                <a:lnTo>
                  <a:pt x="7375382" y="12969"/>
                </a:lnTo>
                <a:lnTo>
                  <a:pt x="7361295" y="3478"/>
                </a:lnTo>
                <a:lnTo>
                  <a:pt x="7344029" y="0"/>
                </a:lnTo>
                <a:close/>
              </a:path>
            </a:pathLst>
          </a:custGeom>
          <a:solidFill>
            <a:srgbClr val="FFFF99">
              <a:alpha val="90194"/>
            </a:srgbClr>
          </a:solidFill>
        </p:spPr>
        <p:txBody>
          <a:bodyPr wrap="square" lIns="0" tIns="0" rIns="0" bIns="0" rtlCol="0"/>
          <a:lstStyle/>
          <a:p>
            <a:r>
              <a:rPr lang="en-US" smtClean="0"/>
              <a:t>Trong khi đề cập đến một biến, bạn đang đề cập đến giá trị của biến đó</a:t>
            </a:r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49834" y="5040047"/>
            <a:ext cx="9497906" cy="443864"/>
          </a:xfrm>
          <a:custGeom>
            <a:avLst/>
            <a:gdLst/>
            <a:ahLst/>
            <a:cxnLst/>
            <a:rect l="l" t="t" r="r" b="b"/>
            <a:pathLst>
              <a:path w="7388859" h="443864">
                <a:moveTo>
                  <a:pt x="0" y="44323"/>
                </a:moveTo>
                <a:lnTo>
                  <a:pt x="3486" y="27056"/>
                </a:lnTo>
                <a:lnTo>
                  <a:pt x="12992" y="12969"/>
                </a:lnTo>
                <a:lnTo>
                  <a:pt x="27089" y="3478"/>
                </a:lnTo>
                <a:lnTo>
                  <a:pt x="44348" y="0"/>
                </a:lnTo>
                <a:lnTo>
                  <a:pt x="7344029" y="0"/>
                </a:lnTo>
                <a:lnTo>
                  <a:pt x="7361295" y="3478"/>
                </a:lnTo>
                <a:lnTo>
                  <a:pt x="7375382" y="12969"/>
                </a:lnTo>
                <a:lnTo>
                  <a:pt x="7384873" y="27056"/>
                </a:lnTo>
                <a:lnTo>
                  <a:pt x="7388352" y="44323"/>
                </a:lnTo>
                <a:lnTo>
                  <a:pt x="7388352" y="399135"/>
                </a:lnTo>
                <a:lnTo>
                  <a:pt x="7384873" y="416394"/>
                </a:lnTo>
                <a:lnTo>
                  <a:pt x="7375382" y="430491"/>
                </a:lnTo>
                <a:lnTo>
                  <a:pt x="7361295" y="439997"/>
                </a:lnTo>
                <a:lnTo>
                  <a:pt x="7344029" y="443484"/>
                </a:lnTo>
                <a:lnTo>
                  <a:pt x="44348" y="443484"/>
                </a:lnTo>
                <a:lnTo>
                  <a:pt x="27089" y="439997"/>
                </a:lnTo>
                <a:lnTo>
                  <a:pt x="12992" y="430491"/>
                </a:lnTo>
                <a:lnTo>
                  <a:pt x="3486" y="416394"/>
                </a:lnTo>
                <a:lnTo>
                  <a:pt x="0" y="399135"/>
                </a:lnTo>
                <a:lnTo>
                  <a:pt x="0" y="44323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22251" y="1597534"/>
            <a:ext cx="228599" cy="4363720"/>
          </a:xfrm>
          <a:custGeom>
            <a:avLst/>
            <a:gdLst/>
            <a:ahLst/>
            <a:cxnLst/>
            <a:rect l="l" t="t" r="r" b="b"/>
            <a:pathLst>
              <a:path w="171450" h="4363720">
                <a:moveTo>
                  <a:pt x="0" y="0"/>
                </a:moveTo>
                <a:lnTo>
                  <a:pt x="0" y="4363453"/>
                </a:lnTo>
                <a:lnTo>
                  <a:pt x="170929" y="4363453"/>
                </a:lnTo>
              </a:path>
            </a:pathLst>
          </a:custGeom>
          <a:ln w="25907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49834" y="5622518"/>
            <a:ext cx="9497906" cy="441960"/>
          </a:xfrm>
          <a:custGeom>
            <a:avLst/>
            <a:gdLst/>
            <a:ahLst/>
            <a:cxnLst/>
            <a:rect l="l" t="t" r="r" b="b"/>
            <a:pathLst>
              <a:path w="7261859" h="441960">
                <a:moveTo>
                  <a:pt x="7217664" y="0"/>
                </a:moveTo>
                <a:lnTo>
                  <a:pt x="44195" y="0"/>
                </a:lnTo>
                <a:lnTo>
                  <a:pt x="26992" y="3473"/>
                </a:lnTo>
                <a:lnTo>
                  <a:pt x="12944" y="12944"/>
                </a:lnTo>
                <a:lnTo>
                  <a:pt x="3473" y="26992"/>
                </a:lnTo>
                <a:lnTo>
                  <a:pt x="0" y="44195"/>
                </a:lnTo>
                <a:lnTo>
                  <a:pt x="0" y="397763"/>
                </a:lnTo>
                <a:lnTo>
                  <a:pt x="3473" y="414967"/>
                </a:lnTo>
                <a:lnTo>
                  <a:pt x="12944" y="429015"/>
                </a:lnTo>
                <a:lnTo>
                  <a:pt x="26992" y="438486"/>
                </a:lnTo>
                <a:lnTo>
                  <a:pt x="44195" y="441959"/>
                </a:lnTo>
                <a:lnTo>
                  <a:pt x="7217664" y="441959"/>
                </a:lnTo>
                <a:lnTo>
                  <a:pt x="7234856" y="438486"/>
                </a:lnTo>
                <a:lnTo>
                  <a:pt x="7248906" y="429015"/>
                </a:lnTo>
                <a:lnTo>
                  <a:pt x="7258383" y="414967"/>
                </a:lnTo>
                <a:lnTo>
                  <a:pt x="7261859" y="397763"/>
                </a:lnTo>
                <a:lnTo>
                  <a:pt x="7261859" y="44195"/>
                </a:lnTo>
                <a:lnTo>
                  <a:pt x="7258383" y="26992"/>
                </a:lnTo>
                <a:lnTo>
                  <a:pt x="7248906" y="12944"/>
                </a:lnTo>
                <a:lnTo>
                  <a:pt x="7234856" y="3473"/>
                </a:lnTo>
                <a:lnTo>
                  <a:pt x="7217664" y="0"/>
                </a:lnTo>
                <a:close/>
              </a:path>
            </a:pathLst>
          </a:custGeom>
          <a:solidFill>
            <a:srgbClr val="92CDDD">
              <a:alpha val="90194"/>
            </a:srgbClr>
          </a:solidFill>
        </p:spPr>
        <p:txBody>
          <a:bodyPr wrap="square" lIns="0" tIns="0" rIns="0" bIns="0" rtlCol="0"/>
          <a:lstStyle/>
          <a:p>
            <a:r>
              <a:rPr lang="en-US" smtClean="0"/>
              <a:t>Người ta có thể khai báo và khởi tạo nhiều biến trong một câu lệnh đơn</a:t>
            </a:r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49834" y="5622518"/>
            <a:ext cx="9497906" cy="441960"/>
          </a:xfrm>
          <a:custGeom>
            <a:avLst/>
            <a:gdLst/>
            <a:ahLst/>
            <a:cxnLst/>
            <a:rect l="l" t="t" r="r" b="b"/>
            <a:pathLst>
              <a:path w="7261859" h="441960">
                <a:moveTo>
                  <a:pt x="0" y="44195"/>
                </a:moveTo>
                <a:lnTo>
                  <a:pt x="3473" y="26992"/>
                </a:lnTo>
                <a:lnTo>
                  <a:pt x="12944" y="12944"/>
                </a:lnTo>
                <a:lnTo>
                  <a:pt x="26992" y="3473"/>
                </a:lnTo>
                <a:lnTo>
                  <a:pt x="44195" y="0"/>
                </a:lnTo>
                <a:lnTo>
                  <a:pt x="7217664" y="0"/>
                </a:lnTo>
                <a:lnTo>
                  <a:pt x="7234856" y="3473"/>
                </a:lnTo>
                <a:lnTo>
                  <a:pt x="7248906" y="12944"/>
                </a:lnTo>
                <a:lnTo>
                  <a:pt x="7258383" y="26992"/>
                </a:lnTo>
                <a:lnTo>
                  <a:pt x="7261859" y="44195"/>
                </a:lnTo>
                <a:lnTo>
                  <a:pt x="7261859" y="397763"/>
                </a:lnTo>
                <a:lnTo>
                  <a:pt x="7258383" y="414967"/>
                </a:lnTo>
                <a:lnTo>
                  <a:pt x="7248906" y="429015"/>
                </a:lnTo>
                <a:lnTo>
                  <a:pt x="7234856" y="438486"/>
                </a:lnTo>
                <a:lnTo>
                  <a:pt x="7217664" y="441959"/>
                </a:lnTo>
                <a:lnTo>
                  <a:pt x="44195" y="441959"/>
                </a:lnTo>
                <a:lnTo>
                  <a:pt x="26992" y="438486"/>
                </a:lnTo>
                <a:lnTo>
                  <a:pt x="12944" y="429015"/>
                </a:lnTo>
                <a:lnTo>
                  <a:pt x="3473" y="414967"/>
                </a:lnTo>
                <a:lnTo>
                  <a:pt x="0" y="397763"/>
                </a:lnTo>
                <a:lnTo>
                  <a:pt x="0" y="44195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51434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585215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Khai báo </a:t>
            </a:r>
            <a:r>
              <a:rPr spc="-19" dirty="0"/>
              <a:t>các </a:t>
            </a:r>
            <a:r>
              <a:rPr spc="-11" dirty="0"/>
              <a:t>biến</a:t>
            </a:r>
            <a:r>
              <a:rPr spc="-90" dirty="0"/>
              <a:t> </a:t>
            </a:r>
            <a:r>
              <a:rPr spc="-5" dirty="0"/>
              <a:t>2-4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2029" y="852297"/>
            <a:ext cx="8028092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sẽ hiển thị như thế nào </a:t>
            </a:r>
            <a:r>
              <a:rPr spc="5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khai báo các</a:t>
            </a:r>
            <a:r>
              <a:rPr spc="-1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biến.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40154" y="1524762"/>
            <a:ext cx="3556000" cy="1752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0154" y="1524762"/>
            <a:ext cx="3556000" cy="1752600"/>
          </a:xfrm>
          <a:custGeom>
            <a:avLst/>
            <a:gdLst/>
            <a:ahLst/>
            <a:cxnLst/>
            <a:rect l="l" t="t" r="r" b="b"/>
            <a:pathLst>
              <a:path w="2667000" h="1752600">
                <a:moveTo>
                  <a:pt x="0" y="438150"/>
                </a:moveTo>
                <a:lnTo>
                  <a:pt x="438150" y="0"/>
                </a:lnTo>
                <a:lnTo>
                  <a:pt x="2667000" y="0"/>
                </a:lnTo>
                <a:lnTo>
                  <a:pt x="2667000" y="1314450"/>
                </a:lnTo>
                <a:lnTo>
                  <a:pt x="2228850" y="1752600"/>
                </a:lnTo>
                <a:lnTo>
                  <a:pt x="0" y="1752600"/>
                </a:lnTo>
                <a:lnTo>
                  <a:pt x="0" y="43815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40154" y="1524762"/>
            <a:ext cx="3556000" cy="438151"/>
          </a:xfrm>
          <a:custGeom>
            <a:avLst/>
            <a:gdLst/>
            <a:ahLst/>
            <a:cxnLst/>
            <a:rect l="l" t="t" r="r" b="b"/>
            <a:pathLst>
              <a:path w="2667000" h="438150">
                <a:moveTo>
                  <a:pt x="0" y="438150"/>
                </a:moveTo>
                <a:lnTo>
                  <a:pt x="2228850" y="438150"/>
                </a:lnTo>
                <a:lnTo>
                  <a:pt x="2667000" y="0"/>
                </a:lnTo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11952" y="1962911"/>
            <a:ext cx="0" cy="1314450"/>
          </a:xfrm>
          <a:custGeom>
            <a:avLst/>
            <a:gdLst/>
            <a:ahLst/>
            <a:cxnLst/>
            <a:rect l="l" t="t" r="r" b="b"/>
            <a:pathLst>
              <a:path h="1314450">
                <a:moveTo>
                  <a:pt x="0" y="0"/>
                </a:moveTo>
                <a:lnTo>
                  <a:pt x="0" y="1314450"/>
                </a:lnTo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40154" y="2422904"/>
            <a:ext cx="2954867" cy="299720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871" algn="ctr">
              <a:spcBef>
                <a:spcPts val="119"/>
              </a:spcBef>
            </a:pPr>
            <a:r>
              <a:rPr b="1" spc="-11" dirty="0">
                <a:latin typeface="Courier New"/>
                <a:cs typeface="Courier New"/>
              </a:rPr>
              <a:t>name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62062" y="1545081"/>
            <a:ext cx="946573" cy="299720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b="1" spc="-5" dirty="0">
                <a:latin typeface="Courier New"/>
                <a:cs typeface="Courier New"/>
              </a:rPr>
              <a:t>va</a:t>
            </a:r>
            <a:r>
              <a:rPr b="1" spc="-19" dirty="0">
                <a:latin typeface="Courier New"/>
                <a:cs typeface="Courier New"/>
              </a:rPr>
              <a:t>l</a:t>
            </a:r>
            <a:r>
              <a:rPr b="1" spc="-5" dirty="0">
                <a:latin typeface="Courier New"/>
                <a:cs typeface="Courier New"/>
              </a:rPr>
              <a:t>ue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99352" y="1448561"/>
            <a:ext cx="3556000" cy="1752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99352" y="1448561"/>
            <a:ext cx="3556000" cy="1752600"/>
          </a:xfrm>
          <a:custGeom>
            <a:avLst/>
            <a:gdLst/>
            <a:ahLst/>
            <a:cxnLst/>
            <a:rect l="l" t="t" r="r" b="b"/>
            <a:pathLst>
              <a:path w="2667000" h="1752600">
                <a:moveTo>
                  <a:pt x="0" y="438150"/>
                </a:moveTo>
                <a:lnTo>
                  <a:pt x="438150" y="0"/>
                </a:lnTo>
                <a:lnTo>
                  <a:pt x="2667000" y="0"/>
                </a:lnTo>
                <a:lnTo>
                  <a:pt x="2667000" y="1314450"/>
                </a:lnTo>
                <a:lnTo>
                  <a:pt x="2228850" y="1752600"/>
                </a:lnTo>
                <a:lnTo>
                  <a:pt x="0" y="1752600"/>
                </a:lnTo>
                <a:lnTo>
                  <a:pt x="0" y="43815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99352" y="1448561"/>
            <a:ext cx="3556000" cy="438151"/>
          </a:xfrm>
          <a:custGeom>
            <a:avLst/>
            <a:gdLst/>
            <a:ahLst/>
            <a:cxnLst/>
            <a:rect l="l" t="t" r="r" b="b"/>
            <a:pathLst>
              <a:path w="2667000" h="438150">
                <a:moveTo>
                  <a:pt x="0" y="438150"/>
                </a:moveTo>
                <a:lnTo>
                  <a:pt x="2228850" y="438150"/>
                </a:lnTo>
                <a:lnTo>
                  <a:pt x="2667000" y="0"/>
                </a:lnTo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471153" y="1886711"/>
            <a:ext cx="0" cy="1314450"/>
          </a:xfrm>
          <a:custGeom>
            <a:avLst/>
            <a:gdLst/>
            <a:ahLst/>
            <a:cxnLst/>
            <a:rect l="l" t="t" r="r" b="b"/>
            <a:pathLst>
              <a:path h="1314450">
                <a:moveTo>
                  <a:pt x="0" y="0"/>
                </a:moveTo>
                <a:lnTo>
                  <a:pt x="0" y="1314450"/>
                </a:lnTo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499352" y="2346706"/>
            <a:ext cx="2954867" cy="299720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838908">
              <a:spcBef>
                <a:spcPts val="119"/>
              </a:spcBef>
            </a:pPr>
            <a:r>
              <a:rPr b="1" spc="-11" dirty="0">
                <a:latin typeface="Courier New"/>
                <a:cs typeface="Courier New"/>
              </a:rPr>
              <a:t>studID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23707" y="1514601"/>
            <a:ext cx="582507" cy="299720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b="1" spc="-5" dirty="0">
                <a:latin typeface="Courier New"/>
                <a:cs typeface="Courier New"/>
              </a:rPr>
              <a:t>100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518737" y="1838961"/>
            <a:ext cx="531705" cy="788035"/>
          </a:xfrm>
          <a:custGeom>
            <a:avLst/>
            <a:gdLst/>
            <a:ahLst/>
            <a:cxnLst/>
            <a:rect l="l" t="t" r="r" b="b"/>
            <a:pathLst>
              <a:path w="398779" h="788035">
                <a:moveTo>
                  <a:pt x="89695" y="738377"/>
                </a:moveTo>
                <a:lnTo>
                  <a:pt x="25146" y="738377"/>
                </a:lnTo>
                <a:lnTo>
                  <a:pt x="109093" y="770127"/>
                </a:lnTo>
                <a:lnTo>
                  <a:pt x="107315" y="775207"/>
                </a:lnTo>
                <a:lnTo>
                  <a:pt x="114807" y="787907"/>
                </a:lnTo>
                <a:lnTo>
                  <a:pt x="121030" y="787907"/>
                </a:lnTo>
                <a:lnTo>
                  <a:pt x="126619" y="785367"/>
                </a:lnTo>
                <a:lnTo>
                  <a:pt x="128904" y="781557"/>
                </a:lnTo>
                <a:lnTo>
                  <a:pt x="130937" y="777747"/>
                </a:lnTo>
                <a:lnTo>
                  <a:pt x="141350" y="748537"/>
                </a:lnTo>
                <a:lnTo>
                  <a:pt x="116967" y="748537"/>
                </a:lnTo>
                <a:lnTo>
                  <a:pt x="89695" y="738377"/>
                </a:lnTo>
                <a:close/>
              </a:path>
              <a:path w="398779" h="788035">
                <a:moveTo>
                  <a:pt x="119330" y="662177"/>
                </a:moveTo>
                <a:lnTo>
                  <a:pt x="53467" y="662177"/>
                </a:lnTo>
                <a:lnTo>
                  <a:pt x="118109" y="686307"/>
                </a:lnTo>
                <a:lnTo>
                  <a:pt x="11683" y="709167"/>
                </a:lnTo>
                <a:lnTo>
                  <a:pt x="2413" y="734567"/>
                </a:lnTo>
                <a:lnTo>
                  <a:pt x="380" y="739647"/>
                </a:lnTo>
                <a:lnTo>
                  <a:pt x="0" y="743457"/>
                </a:lnTo>
                <a:lnTo>
                  <a:pt x="1270" y="745997"/>
                </a:lnTo>
                <a:lnTo>
                  <a:pt x="2413" y="749807"/>
                </a:lnTo>
                <a:lnTo>
                  <a:pt x="4572" y="751077"/>
                </a:lnTo>
                <a:lnTo>
                  <a:pt x="7747" y="752347"/>
                </a:lnTo>
                <a:lnTo>
                  <a:pt x="11049" y="753617"/>
                </a:lnTo>
                <a:lnTo>
                  <a:pt x="13970" y="753617"/>
                </a:lnTo>
                <a:lnTo>
                  <a:pt x="19557" y="751077"/>
                </a:lnTo>
                <a:lnTo>
                  <a:pt x="21971" y="747267"/>
                </a:lnTo>
                <a:lnTo>
                  <a:pt x="25146" y="738377"/>
                </a:lnTo>
                <a:lnTo>
                  <a:pt x="89695" y="738377"/>
                </a:lnTo>
                <a:lnTo>
                  <a:pt x="52197" y="724407"/>
                </a:lnTo>
                <a:lnTo>
                  <a:pt x="159003" y="701547"/>
                </a:lnTo>
                <a:lnTo>
                  <a:pt x="166877" y="679957"/>
                </a:lnTo>
                <a:lnTo>
                  <a:pt x="119330" y="662177"/>
                </a:lnTo>
                <a:close/>
              </a:path>
              <a:path w="398779" h="788035">
                <a:moveTo>
                  <a:pt x="132842" y="729487"/>
                </a:moveTo>
                <a:lnTo>
                  <a:pt x="129794" y="729487"/>
                </a:lnTo>
                <a:lnTo>
                  <a:pt x="124205" y="732027"/>
                </a:lnTo>
                <a:lnTo>
                  <a:pt x="121793" y="735837"/>
                </a:lnTo>
                <a:lnTo>
                  <a:pt x="116967" y="748537"/>
                </a:lnTo>
                <a:lnTo>
                  <a:pt x="141350" y="748537"/>
                </a:lnTo>
                <a:lnTo>
                  <a:pt x="143255" y="743457"/>
                </a:lnTo>
                <a:lnTo>
                  <a:pt x="143637" y="739647"/>
                </a:lnTo>
                <a:lnTo>
                  <a:pt x="142494" y="737107"/>
                </a:lnTo>
                <a:lnTo>
                  <a:pt x="141350" y="733297"/>
                </a:lnTo>
                <a:lnTo>
                  <a:pt x="139192" y="732027"/>
                </a:lnTo>
                <a:lnTo>
                  <a:pt x="132842" y="729487"/>
                </a:lnTo>
                <a:close/>
              </a:path>
              <a:path w="398779" h="788035">
                <a:moveTo>
                  <a:pt x="52450" y="622807"/>
                </a:moveTo>
                <a:lnTo>
                  <a:pt x="49402" y="622807"/>
                </a:lnTo>
                <a:lnTo>
                  <a:pt x="46735" y="624077"/>
                </a:lnTo>
                <a:lnTo>
                  <a:pt x="43942" y="625347"/>
                </a:lnTo>
                <a:lnTo>
                  <a:pt x="41528" y="629157"/>
                </a:lnTo>
                <a:lnTo>
                  <a:pt x="27177" y="667257"/>
                </a:lnTo>
                <a:lnTo>
                  <a:pt x="26797" y="671067"/>
                </a:lnTo>
                <a:lnTo>
                  <a:pt x="27940" y="674877"/>
                </a:lnTo>
                <a:lnTo>
                  <a:pt x="29082" y="677417"/>
                </a:lnTo>
                <a:lnTo>
                  <a:pt x="31369" y="679957"/>
                </a:lnTo>
                <a:lnTo>
                  <a:pt x="37719" y="682497"/>
                </a:lnTo>
                <a:lnTo>
                  <a:pt x="40767" y="682497"/>
                </a:lnTo>
                <a:lnTo>
                  <a:pt x="43560" y="679957"/>
                </a:lnTo>
                <a:lnTo>
                  <a:pt x="46354" y="678687"/>
                </a:lnTo>
                <a:lnTo>
                  <a:pt x="48768" y="676147"/>
                </a:lnTo>
                <a:lnTo>
                  <a:pt x="50673" y="671067"/>
                </a:lnTo>
                <a:lnTo>
                  <a:pt x="53467" y="662177"/>
                </a:lnTo>
                <a:lnTo>
                  <a:pt x="119330" y="662177"/>
                </a:lnTo>
                <a:lnTo>
                  <a:pt x="61595" y="640587"/>
                </a:lnTo>
                <a:lnTo>
                  <a:pt x="63246" y="636777"/>
                </a:lnTo>
                <a:lnTo>
                  <a:pt x="63373" y="632967"/>
                </a:lnTo>
                <a:lnTo>
                  <a:pt x="62229" y="630427"/>
                </a:lnTo>
                <a:lnTo>
                  <a:pt x="60959" y="626617"/>
                </a:lnTo>
                <a:lnTo>
                  <a:pt x="58800" y="625347"/>
                </a:lnTo>
                <a:lnTo>
                  <a:pt x="52450" y="622807"/>
                </a:lnTo>
                <a:close/>
              </a:path>
              <a:path w="398779" h="788035">
                <a:moveTo>
                  <a:pt x="194521" y="616457"/>
                </a:moveTo>
                <a:lnTo>
                  <a:pt x="106679" y="616457"/>
                </a:lnTo>
                <a:lnTo>
                  <a:pt x="152780" y="634237"/>
                </a:lnTo>
                <a:lnTo>
                  <a:pt x="158496" y="636777"/>
                </a:lnTo>
                <a:lnTo>
                  <a:pt x="168148" y="636777"/>
                </a:lnTo>
                <a:lnTo>
                  <a:pt x="174498" y="635507"/>
                </a:lnTo>
                <a:lnTo>
                  <a:pt x="180085" y="632967"/>
                </a:lnTo>
                <a:lnTo>
                  <a:pt x="185039" y="629157"/>
                </a:lnTo>
                <a:lnTo>
                  <a:pt x="189865" y="624077"/>
                </a:lnTo>
                <a:lnTo>
                  <a:pt x="193675" y="618997"/>
                </a:lnTo>
                <a:lnTo>
                  <a:pt x="194521" y="616457"/>
                </a:lnTo>
                <a:close/>
              </a:path>
              <a:path w="398779" h="788035">
                <a:moveTo>
                  <a:pt x="93218" y="587247"/>
                </a:moveTo>
                <a:lnTo>
                  <a:pt x="83820" y="612647"/>
                </a:lnTo>
                <a:lnTo>
                  <a:pt x="81915" y="617727"/>
                </a:lnTo>
                <a:lnTo>
                  <a:pt x="81533" y="621537"/>
                </a:lnTo>
                <a:lnTo>
                  <a:pt x="92455" y="632967"/>
                </a:lnTo>
                <a:lnTo>
                  <a:pt x="95376" y="631697"/>
                </a:lnTo>
                <a:lnTo>
                  <a:pt x="98171" y="630427"/>
                </a:lnTo>
                <a:lnTo>
                  <a:pt x="101092" y="629157"/>
                </a:lnTo>
                <a:lnTo>
                  <a:pt x="103377" y="625347"/>
                </a:lnTo>
                <a:lnTo>
                  <a:pt x="106679" y="616457"/>
                </a:lnTo>
                <a:lnTo>
                  <a:pt x="194521" y="616457"/>
                </a:lnTo>
                <a:lnTo>
                  <a:pt x="195368" y="613917"/>
                </a:lnTo>
                <a:lnTo>
                  <a:pt x="165353" y="613917"/>
                </a:lnTo>
                <a:lnTo>
                  <a:pt x="161544" y="612647"/>
                </a:lnTo>
                <a:lnTo>
                  <a:pt x="156972" y="611377"/>
                </a:lnTo>
                <a:lnTo>
                  <a:pt x="93218" y="587247"/>
                </a:lnTo>
                <a:close/>
              </a:path>
              <a:path w="398779" h="788035">
                <a:moveTo>
                  <a:pt x="214883" y="550417"/>
                </a:moveTo>
                <a:lnTo>
                  <a:pt x="131699" y="550417"/>
                </a:lnTo>
                <a:lnTo>
                  <a:pt x="175387" y="565657"/>
                </a:lnTo>
                <a:lnTo>
                  <a:pt x="177165" y="574547"/>
                </a:lnTo>
                <a:lnTo>
                  <a:pt x="177926" y="582167"/>
                </a:lnTo>
                <a:lnTo>
                  <a:pt x="177673" y="593597"/>
                </a:lnTo>
                <a:lnTo>
                  <a:pt x="176783" y="598677"/>
                </a:lnTo>
                <a:lnTo>
                  <a:pt x="175132" y="602487"/>
                </a:lnTo>
                <a:lnTo>
                  <a:pt x="173481" y="607567"/>
                </a:lnTo>
                <a:lnTo>
                  <a:pt x="171196" y="610107"/>
                </a:lnTo>
                <a:lnTo>
                  <a:pt x="168275" y="611377"/>
                </a:lnTo>
                <a:lnTo>
                  <a:pt x="165353" y="613917"/>
                </a:lnTo>
                <a:lnTo>
                  <a:pt x="195368" y="613917"/>
                </a:lnTo>
                <a:lnTo>
                  <a:pt x="196215" y="611377"/>
                </a:lnTo>
                <a:lnTo>
                  <a:pt x="198120" y="607567"/>
                </a:lnTo>
                <a:lnTo>
                  <a:pt x="199390" y="601217"/>
                </a:lnTo>
                <a:lnTo>
                  <a:pt x="200025" y="594867"/>
                </a:lnTo>
                <a:lnTo>
                  <a:pt x="200787" y="589787"/>
                </a:lnTo>
                <a:lnTo>
                  <a:pt x="200787" y="582167"/>
                </a:lnTo>
                <a:lnTo>
                  <a:pt x="200278" y="575817"/>
                </a:lnTo>
                <a:lnTo>
                  <a:pt x="205708" y="575817"/>
                </a:lnTo>
                <a:lnTo>
                  <a:pt x="214756" y="551687"/>
                </a:lnTo>
                <a:lnTo>
                  <a:pt x="214883" y="550417"/>
                </a:lnTo>
                <a:close/>
              </a:path>
              <a:path w="398779" h="788035">
                <a:moveTo>
                  <a:pt x="205708" y="575817"/>
                </a:moveTo>
                <a:lnTo>
                  <a:pt x="200278" y="575817"/>
                </a:lnTo>
                <a:lnTo>
                  <a:pt x="205231" y="577087"/>
                </a:lnTo>
                <a:lnTo>
                  <a:pt x="205708" y="575817"/>
                </a:lnTo>
                <a:close/>
              </a:path>
              <a:path w="398779" h="788035">
                <a:moveTo>
                  <a:pt x="118237" y="519937"/>
                </a:moveTo>
                <a:lnTo>
                  <a:pt x="105409" y="554227"/>
                </a:lnTo>
                <a:lnTo>
                  <a:pt x="105028" y="559307"/>
                </a:lnTo>
                <a:lnTo>
                  <a:pt x="106299" y="561847"/>
                </a:lnTo>
                <a:lnTo>
                  <a:pt x="107442" y="564387"/>
                </a:lnTo>
                <a:lnTo>
                  <a:pt x="109600" y="566927"/>
                </a:lnTo>
                <a:lnTo>
                  <a:pt x="112649" y="568197"/>
                </a:lnTo>
                <a:lnTo>
                  <a:pt x="115950" y="569467"/>
                </a:lnTo>
                <a:lnTo>
                  <a:pt x="118872" y="569467"/>
                </a:lnTo>
                <a:lnTo>
                  <a:pt x="121793" y="566927"/>
                </a:lnTo>
                <a:lnTo>
                  <a:pt x="124587" y="565657"/>
                </a:lnTo>
                <a:lnTo>
                  <a:pt x="126873" y="563117"/>
                </a:lnTo>
                <a:lnTo>
                  <a:pt x="128777" y="558037"/>
                </a:lnTo>
                <a:lnTo>
                  <a:pt x="131699" y="550417"/>
                </a:lnTo>
                <a:lnTo>
                  <a:pt x="214883" y="550417"/>
                </a:lnTo>
                <a:lnTo>
                  <a:pt x="215138" y="547877"/>
                </a:lnTo>
                <a:lnTo>
                  <a:pt x="191770" y="547877"/>
                </a:lnTo>
                <a:lnTo>
                  <a:pt x="118237" y="519937"/>
                </a:lnTo>
                <a:close/>
              </a:path>
              <a:path w="398779" h="788035">
                <a:moveTo>
                  <a:pt x="204343" y="537717"/>
                </a:moveTo>
                <a:lnTo>
                  <a:pt x="201422" y="537717"/>
                </a:lnTo>
                <a:lnTo>
                  <a:pt x="198500" y="538987"/>
                </a:lnTo>
                <a:lnTo>
                  <a:pt x="195706" y="540257"/>
                </a:lnTo>
                <a:lnTo>
                  <a:pt x="193421" y="542797"/>
                </a:lnTo>
                <a:lnTo>
                  <a:pt x="191770" y="547877"/>
                </a:lnTo>
                <a:lnTo>
                  <a:pt x="215138" y="547877"/>
                </a:lnTo>
                <a:lnTo>
                  <a:pt x="213995" y="544067"/>
                </a:lnTo>
                <a:lnTo>
                  <a:pt x="212725" y="541527"/>
                </a:lnTo>
                <a:lnTo>
                  <a:pt x="210693" y="540257"/>
                </a:lnTo>
                <a:lnTo>
                  <a:pt x="204343" y="537717"/>
                </a:lnTo>
                <a:close/>
              </a:path>
              <a:path w="398779" h="788035">
                <a:moveTo>
                  <a:pt x="233552" y="499617"/>
                </a:moveTo>
                <a:lnTo>
                  <a:pt x="150241" y="499617"/>
                </a:lnTo>
                <a:lnTo>
                  <a:pt x="202310" y="519937"/>
                </a:lnTo>
                <a:lnTo>
                  <a:pt x="200659" y="523747"/>
                </a:lnTo>
                <a:lnTo>
                  <a:pt x="200405" y="527557"/>
                </a:lnTo>
                <a:lnTo>
                  <a:pt x="201549" y="530097"/>
                </a:lnTo>
                <a:lnTo>
                  <a:pt x="202819" y="533907"/>
                </a:lnTo>
                <a:lnTo>
                  <a:pt x="204977" y="535177"/>
                </a:lnTo>
                <a:lnTo>
                  <a:pt x="208025" y="536447"/>
                </a:lnTo>
                <a:lnTo>
                  <a:pt x="211327" y="537717"/>
                </a:lnTo>
                <a:lnTo>
                  <a:pt x="214249" y="537717"/>
                </a:lnTo>
                <a:lnTo>
                  <a:pt x="217043" y="536447"/>
                </a:lnTo>
                <a:lnTo>
                  <a:pt x="219964" y="535177"/>
                </a:lnTo>
                <a:lnTo>
                  <a:pt x="222250" y="531367"/>
                </a:lnTo>
                <a:lnTo>
                  <a:pt x="233299" y="502157"/>
                </a:lnTo>
                <a:lnTo>
                  <a:pt x="233552" y="499617"/>
                </a:lnTo>
                <a:close/>
              </a:path>
              <a:path w="398779" h="788035">
                <a:moveTo>
                  <a:pt x="136778" y="470407"/>
                </a:moveTo>
                <a:lnTo>
                  <a:pt x="127253" y="495807"/>
                </a:lnTo>
                <a:lnTo>
                  <a:pt x="126873" y="499617"/>
                </a:lnTo>
                <a:lnTo>
                  <a:pt x="128016" y="503427"/>
                </a:lnTo>
                <a:lnTo>
                  <a:pt x="129285" y="505967"/>
                </a:lnTo>
                <a:lnTo>
                  <a:pt x="131445" y="508507"/>
                </a:lnTo>
                <a:lnTo>
                  <a:pt x="134493" y="509777"/>
                </a:lnTo>
                <a:lnTo>
                  <a:pt x="137668" y="511047"/>
                </a:lnTo>
                <a:lnTo>
                  <a:pt x="140716" y="509777"/>
                </a:lnTo>
                <a:lnTo>
                  <a:pt x="146303" y="507237"/>
                </a:lnTo>
                <a:lnTo>
                  <a:pt x="148590" y="504697"/>
                </a:lnTo>
                <a:lnTo>
                  <a:pt x="150241" y="499617"/>
                </a:lnTo>
                <a:lnTo>
                  <a:pt x="233552" y="499617"/>
                </a:lnTo>
                <a:lnTo>
                  <a:pt x="233679" y="498347"/>
                </a:lnTo>
                <a:lnTo>
                  <a:pt x="210312" y="498347"/>
                </a:lnTo>
                <a:lnTo>
                  <a:pt x="167131" y="481837"/>
                </a:lnTo>
                <a:lnTo>
                  <a:pt x="163702" y="476757"/>
                </a:lnTo>
                <a:lnTo>
                  <a:pt x="161671" y="472947"/>
                </a:lnTo>
                <a:lnTo>
                  <a:pt x="142875" y="472947"/>
                </a:lnTo>
                <a:lnTo>
                  <a:pt x="136778" y="470407"/>
                </a:lnTo>
                <a:close/>
              </a:path>
              <a:path w="398779" h="788035">
                <a:moveTo>
                  <a:pt x="222884" y="486917"/>
                </a:moveTo>
                <a:lnTo>
                  <a:pt x="217043" y="489457"/>
                </a:lnTo>
                <a:lnTo>
                  <a:pt x="214249" y="490727"/>
                </a:lnTo>
                <a:lnTo>
                  <a:pt x="211963" y="493267"/>
                </a:lnTo>
                <a:lnTo>
                  <a:pt x="210312" y="498347"/>
                </a:lnTo>
                <a:lnTo>
                  <a:pt x="233679" y="498347"/>
                </a:lnTo>
                <a:lnTo>
                  <a:pt x="231394" y="491997"/>
                </a:lnTo>
                <a:lnTo>
                  <a:pt x="229234" y="489457"/>
                </a:lnTo>
                <a:lnTo>
                  <a:pt x="222884" y="486917"/>
                </a:lnTo>
                <a:close/>
              </a:path>
              <a:path w="398779" h="788035">
                <a:moveTo>
                  <a:pt x="250190" y="455167"/>
                </a:moveTo>
                <a:lnTo>
                  <a:pt x="167131" y="455167"/>
                </a:lnTo>
                <a:lnTo>
                  <a:pt x="169672" y="456437"/>
                </a:lnTo>
                <a:lnTo>
                  <a:pt x="172847" y="457707"/>
                </a:lnTo>
                <a:lnTo>
                  <a:pt x="240538" y="481837"/>
                </a:lnTo>
                <a:lnTo>
                  <a:pt x="250063" y="456437"/>
                </a:lnTo>
                <a:lnTo>
                  <a:pt x="250190" y="455167"/>
                </a:lnTo>
                <a:close/>
              </a:path>
              <a:path w="398779" h="788035">
                <a:moveTo>
                  <a:pt x="182451" y="387857"/>
                </a:moveTo>
                <a:lnTo>
                  <a:pt x="154304" y="417067"/>
                </a:lnTo>
                <a:lnTo>
                  <a:pt x="154431" y="425957"/>
                </a:lnTo>
                <a:lnTo>
                  <a:pt x="155321" y="431037"/>
                </a:lnTo>
                <a:lnTo>
                  <a:pt x="156972" y="434847"/>
                </a:lnTo>
                <a:lnTo>
                  <a:pt x="152907" y="437387"/>
                </a:lnTo>
                <a:lnTo>
                  <a:pt x="139166" y="458977"/>
                </a:lnTo>
                <a:lnTo>
                  <a:pt x="139573" y="464057"/>
                </a:lnTo>
                <a:lnTo>
                  <a:pt x="140716" y="467867"/>
                </a:lnTo>
                <a:lnTo>
                  <a:pt x="142875" y="472947"/>
                </a:lnTo>
                <a:lnTo>
                  <a:pt x="161671" y="472947"/>
                </a:lnTo>
                <a:lnTo>
                  <a:pt x="160400" y="466597"/>
                </a:lnTo>
                <a:lnTo>
                  <a:pt x="160527" y="464057"/>
                </a:lnTo>
                <a:lnTo>
                  <a:pt x="162305" y="458977"/>
                </a:lnTo>
                <a:lnTo>
                  <a:pt x="163702" y="457707"/>
                </a:lnTo>
                <a:lnTo>
                  <a:pt x="165353" y="456437"/>
                </a:lnTo>
                <a:lnTo>
                  <a:pt x="167131" y="455167"/>
                </a:lnTo>
                <a:lnTo>
                  <a:pt x="250190" y="455167"/>
                </a:lnTo>
                <a:lnTo>
                  <a:pt x="250444" y="452627"/>
                </a:lnTo>
                <a:lnTo>
                  <a:pt x="227075" y="452627"/>
                </a:lnTo>
                <a:lnTo>
                  <a:pt x="183896" y="437387"/>
                </a:lnTo>
                <a:lnTo>
                  <a:pt x="180467" y="431037"/>
                </a:lnTo>
                <a:lnTo>
                  <a:pt x="178307" y="427227"/>
                </a:lnTo>
                <a:lnTo>
                  <a:pt x="177038" y="420877"/>
                </a:lnTo>
                <a:lnTo>
                  <a:pt x="177165" y="418337"/>
                </a:lnTo>
                <a:lnTo>
                  <a:pt x="178943" y="414527"/>
                </a:lnTo>
                <a:lnTo>
                  <a:pt x="180340" y="411987"/>
                </a:lnTo>
                <a:lnTo>
                  <a:pt x="181991" y="411987"/>
                </a:lnTo>
                <a:lnTo>
                  <a:pt x="183642" y="410717"/>
                </a:lnTo>
                <a:lnTo>
                  <a:pt x="266826" y="410717"/>
                </a:lnTo>
                <a:lnTo>
                  <a:pt x="266953" y="409447"/>
                </a:lnTo>
                <a:lnTo>
                  <a:pt x="259079" y="409447"/>
                </a:lnTo>
                <a:lnTo>
                  <a:pt x="255905" y="408177"/>
                </a:lnTo>
                <a:lnTo>
                  <a:pt x="243713" y="408177"/>
                </a:lnTo>
                <a:lnTo>
                  <a:pt x="195706" y="390397"/>
                </a:lnTo>
                <a:lnTo>
                  <a:pt x="182451" y="387857"/>
                </a:lnTo>
                <a:close/>
              </a:path>
              <a:path w="398779" h="788035">
                <a:moveTo>
                  <a:pt x="239649" y="442467"/>
                </a:moveTo>
                <a:lnTo>
                  <a:pt x="236600" y="442467"/>
                </a:lnTo>
                <a:lnTo>
                  <a:pt x="231013" y="445007"/>
                </a:lnTo>
                <a:lnTo>
                  <a:pt x="228726" y="448817"/>
                </a:lnTo>
                <a:lnTo>
                  <a:pt x="227075" y="452627"/>
                </a:lnTo>
                <a:lnTo>
                  <a:pt x="250444" y="452627"/>
                </a:lnTo>
                <a:lnTo>
                  <a:pt x="249174" y="450087"/>
                </a:lnTo>
                <a:lnTo>
                  <a:pt x="248030" y="447547"/>
                </a:lnTo>
                <a:lnTo>
                  <a:pt x="245872" y="445007"/>
                </a:lnTo>
                <a:lnTo>
                  <a:pt x="242697" y="443737"/>
                </a:lnTo>
                <a:lnTo>
                  <a:pt x="239649" y="442467"/>
                </a:lnTo>
                <a:close/>
              </a:path>
              <a:path w="398779" h="788035">
                <a:moveTo>
                  <a:pt x="266826" y="410717"/>
                </a:moveTo>
                <a:lnTo>
                  <a:pt x="186181" y="410717"/>
                </a:lnTo>
                <a:lnTo>
                  <a:pt x="257175" y="437387"/>
                </a:lnTo>
                <a:lnTo>
                  <a:pt x="266700" y="411987"/>
                </a:lnTo>
                <a:lnTo>
                  <a:pt x="266826" y="410717"/>
                </a:lnTo>
                <a:close/>
              </a:path>
              <a:path w="398779" h="788035">
                <a:moveTo>
                  <a:pt x="256158" y="398017"/>
                </a:moveTo>
                <a:lnTo>
                  <a:pt x="253238" y="398017"/>
                </a:lnTo>
                <a:lnTo>
                  <a:pt x="250444" y="399287"/>
                </a:lnTo>
                <a:lnTo>
                  <a:pt x="248638" y="400073"/>
                </a:lnTo>
                <a:lnTo>
                  <a:pt x="250571" y="404367"/>
                </a:lnTo>
                <a:lnTo>
                  <a:pt x="252729" y="406907"/>
                </a:lnTo>
                <a:lnTo>
                  <a:pt x="259079" y="409447"/>
                </a:lnTo>
                <a:lnTo>
                  <a:pt x="262127" y="409447"/>
                </a:lnTo>
                <a:lnTo>
                  <a:pt x="266681" y="407378"/>
                </a:lnTo>
                <a:lnTo>
                  <a:pt x="265810" y="405637"/>
                </a:lnTo>
                <a:lnTo>
                  <a:pt x="264668" y="401827"/>
                </a:lnTo>
                <a:lnTo>
                  <a:pt x="262508" y="400557"/>
                </a:lnTo>
                <a:lnTo>
                  <a:pt x="256158" y="398017"/>
                </a:lnTo>
                <a:close/>
              </a:path>
              <a:path w="398779" h="788035">
                <a:moveTo>
                  <a:pt x="266681" y="407378"/>
                </a:moveTo>
                <a:lnTo>
                  <a:pt x="262127" y="409447"/>
                </a:lnTo>
                <a:lnTo>
                  <a:pt x="266953" y="409447"/>
                </a:lnTo>
                <a:lnTo>
                  <a:pt x="267080" y="408177"/>
                </a:lnTo>
                <a:lnTo>
                  <a:pt x="266681" y="407378"/>
                </a:lnTo>
                <a:close/>
              </a:path>
              <a:path w="398779" h="788035">
                <a:moveTo>
                  <a:pt x="248638" y="400073"/>
                </a:moveTo>
                <a:lnTo>
                  <a:pt x="247523" y="400557"/>
                </a:lnTo>
                <a:lnTo>
                  <a:pt x="245364" y="404367"/>
                </a:lnTo>
                <a:lnTo>
                  <a:pt x="243713" y="408177"/>
                </a:lnTo>
                <a:lnTo>
                  <a:pt x="255905" y="408177"/>
                </a:lnTo>
                <a:lnTo>
                  <a:pt x="252729" y="406907"/>
                </a:lnTo>
                <a:lnTo>
                  <a:pt x="250571" y="404367"/>
                </a:lnTo>
                <a:lnTo>
                  <a:pt x="248638" y="400073"/>
                </a:lnTo>
                <a:close/>
              </a:path>
              <a:path w="398779" h="788035">
                <a:moveTo>
                  <a:pt x="272033" y="398017"/>
                </a:moveTo>
                <a:lnTo>
                  <a:pt x="256158" y="398017"/>
                </a:lnTo>
                <a:lnTo>
                  <a:pt x="262508" y="400557"/>
                </a:lnTo>
                <a:lnTo>
                  <a:pt x="264668" y="401827"/>
                </a:lnTo>
                <a:lnTo>
                  <a:pt x="265810" y="405637"/>
                </a:lnTo>
                <a:lnTo>
                  <a:pt x="266681" y="407378"/>
                </a:lnTo>
                <a:lnTo>
                  <a:pt x="267716" y="406907"/>
                </a:lnTo>
                <a:lnTo>
                  <a:pt x="270001" y="403097"/>
                </a:lnTo>
                <a:lnTo>
                  <a:pt x="272033" y="398017"/>
                </a:lnTo>
                <a:close/>
              </a:path>
              <a:path w="398779" h="788035">
                <a:moveTo>
                  <a:pt x="229042" y="352297"/>
                </a:moveTo>
                <a:lnTo>
                  <a:pt x="159130" y="352297"/>
                </a:lnTo>
                <a:lnTo>
                  <a:pt x="251841" y="386587"/>
                </a:lnTo>
                <a:lnTo>
                  <a:pt x="250571" y="390397"/>
                </a:lnTo>
                <a:lnTo>
                  <a:pt x="248666" y="394207"/>
                </a:lnTo>
                <a:lnTo>
                  <a:pt x="248284" y="399287"/>
                </a:lnTo>
                <a:lnTo>
                  <a:pt x="248638" y="400073"/>
                </a:lnTo>
                <a:lnTo>
                  <a:pt x="250444" y="399287"/>
                </a:lnTo>
                <a:lnTo>
                  <a:pt x="253238" y="398017"/>
                </a:lnTo>
                <a:lnTo>
                  <a:pt x="272033" y="398017"/>
                </a:lnTo>
                <a:lnTo>
                  <a:pt x="281304" y="372617"/>
                </a:lnTo>
                <a:lnTo>
                  <a:pt x="276098" y="371347"/>
                </a:lnTo>
                <a:lnTo>
                  <a:pt x="280797" y="366267"/>
                </a:lnTo>
                <a:lnTo>
                  <a:pt x="284860" y="362457"/>
                </a:lnTo>
                <a:lnTo>
                  <a:pt x="287432" y="358647"/>
                </a:lnTo>
                <a:lnTo>
                  <a:pt x="244221" y="358647"/>
                </a:lnTo>
                <a:lnTo>
                  <a:pt x="236347" y="356107"/>
                </a:lnTo>
                <a:lnTo>
                  <a:pt x="230322" y="353567"/>
                </a:lnTo>
                <a:lnTo>
                  <a:pt x="229042" y="352297"/>
                </a:lnTo>
                <a:close/>
              </a:path>
              <a:path w="398779" h="788035">
                <a:moveTo>
                  <a:pt x="145669" y="321817"/>
                </a:moveTo>
                <a:lnTo>
                  <a:pt x="134366" y="352297"/>
                </a:lnTo>
                <a:lnTo>
                  <a:pt x="133984" y="356107"/>
                </a:lnTo>
                <a:lnTo>
                  <a:pt x="135127" y="359917"/>
                </a:lnTo>
                <a:lnTo>
                  <a:pt x="136398" y="362457"/>
                </a:lnTo>
                <a:lnTo>
                  <a:pt x="138556" y="364997"/>
                </a:lnTo>
                <a:lnTo>
                  <a:pt x="141604" y="366267"/>
                </a:lnTo>
                <a:lnTo>
                  <a:pt x="147827" y="366267"/>
                </a:lnTo>
                <a:lnTo>
                  <a:pt x="153416" y="363727"/>
                </a:lnTo>
                <a:lnTo>
                  <a:pt x="155828" y="359917"/>
                </a:lnTo>
                <a:lnTo>
                  <a:pt x="157733" y="354837"/>
                </a:lnTo>
                <a:lnTo>
                  <a:pt x="159130" y="352297"/>
                </a:lnTo>
                <a:lnTo>
                  <a:pt x="229042" y="352297"/>
                </a:lnTo>
                <a:lnTo>
                  <a:pt x="225202" y="348487"/>
                </a:lnTo>
                <a:lnTo>
                  <a:pt x="220987" y="344677"/>
                </a:lnTo>
                <a:lnTo>
                  <a:pt x="218339" y="339597"/>
                </a:lnTo>
                <a:lnTo>
                  <a:pt x="193801" y="339597"/>
                </a:lnTo>
                <a:lnTo>
                  <a:pt x="145669" y="321817"/>
                </a:lnTo>
                <a:close/>
              </a:path>
              <a:path w="398779" h="788035">
                <a:moveTo>
                  <a:pt x="292852" y="290067"/>
                </a:moveTo>
                <a:lnTo>
                  <a:pt x="253857" y="290067"/>
                </a:lnTo>
                <a:lnTo>
                  <a:pt x="260476" y="292607"/>
                </a:lnTo>
                <a:lnTo>
                  <a:pt x="268224" y="295147"/>
                </a:lnTo>
                <a:lnTo>
                  <a:pt x="273557" y="300227"/>
                </a:lnTo>
                <a:lnTo>
                  <a:pt x="276478" y="307847"/>
                </a:lnTo>
                <a:lnTo>
                  <a:pt x="278048" y="312927"/>
                </a:lnTo>
                <a:lnTo>
                  <a:pt x="278368" y="319277"/>
                </a:lnTo>
                <a:lnTo>
                  <a:pt x="277425" y="326897"/>
                </a:lnTo>
                <a:lnTo>
                  <a:pt x="251714" y="358647"/>
                </a:lnTo>
                <a:lnTo>
                  <a:pt x="287432" y="358647"/>
                </a:lnTo>
                <a:lnTo>
                  <a:pt x="288290" y="357377"/>
                </a:lnTo>
                <a:lnTo>
                  <a:pt x="291719" y="353567"/>
                </a:lnTo>
                <a:lnTo>
                  <a:pt x="294513" y="347217"/>
                </a:lnTo>
                <a:lnTo>
                  <a:pt x="296672" y="342137"/>
                </a:lnTo>
                <a:lnTo>
                  <a:pt x="300055" y="330707"/>
                </a:lnTo>
                <a:lnTo>
                  <a:pt x="301259" y="319277"/>
                </a:lnTo>
                <a:lnTo>
                  <a:pt x="300297" y="307847"/>
                </a:lnTo>
                <a:lnTo>
                  <a:pt x="297179" y="297687"/>
                </a:lnTo>
                <a:lnTo>
                  <a:pt x="292852" y="290067"/>
                </a:lnTo>
                <a:close/>
              </a:path>
              <a:path w="398779" h="788035">
                <a:moveTo>
                  <a:pt x="257010" y="267207"/>
                </a:moveTo>
                <a:lnTo>
                  <a:pt x="246237" y="267207"/>
                </a:lnTo>
                <a:lnTo>
                  <a:pt x="235535" y="268477"/>
                </a:lnTo>
                <a:lnTo>
                  <a:pt x="200485" y="293877"/>
                </a:lnTo>
                <a:lnTo>
                  <a:pt x="192024" y="321817"/>
                </a:lnTo>
                <a:lnTo>
                  <a:pt x="191643" y="326897"/>
                </a:lnTo>
                <a:lnTo>
                  <a:pt x="192277" y="333247"/>
                </a:lnTo>
                <a:lnTo>
                  <a:pt x="193801" y="339597"/>
                </a:lnTo>
                <a:lnTo>
                  <a:pt x="218339" y="339597"/>
                </a:lnTo>
                <a:lnTo>
                  <a:pt x="217677" y="338327"/>
                </a:lnTo>
                <a:lnTo>
                  <a:pt x="215415" y="331977"/>
                </a:lnTo>
                <a:lnTo>
                  <a:pt x="214534" y="325627"/>
                </a:lnTo>
                <a:lnTo>
                  <a:pt x="215034" y="319277"/>
                </a:lnTo>
                <a:lnTo>
                  <a:pt x="216916" y="311657"/>
                </a:lnTo>
                <a:lnTo>
                  <a:pt x="240903" y="290067"/>
                </a:lnTo>
                <a:lnTo>
                  <a:pt x="292852" y="290067"/>
                </a:lnTo>
                <a:lnTo>
                  <a:pt x="292131" y="288797"/>
                </a:lnTo>
                <a:lnTo>
                  <a:pt x="285559" y="281177"/>
                </a:lnTo>
                <a:lnTo>
                  <a:pt x="277463" y="274827"/>
                </a:lnTo>
                <a:lnTo>
                  <a:pt x="267843" y="269747"/>
                </a:lnTo>
                <a:lnTo>
                  <a:pt x="257010" y="267207"/>
                </a:lnTo>
                <a:close/>
              </a:path>
              <a:path w="398779" h="788035">
                <a:moveTo>
                  <a:pt x="299974" y="141859"/>
                </a:moveTo>
                <a:lnTo>
                  <a:pt x="284988" y="142493"/>
                </a:lnTo>
                <a:lnTo>
                  <a:pt x="277114" y="144272"/>
                </a:lnTo>
                <a:lnTo>
                  <a:pt x="270128" y="147447"/>
                </a:lnTo>
                <a:lnTo>
                  <a:pt x="265175" y="149605"/>
                </a:lnTo>
                <a:lnTo>
                  <a:pt x="240538" y="182244"/>
                </a:lnTo>
                <a:lnTo>
                  <a:pt x="236474" y="204104"/>
                </a:lnTo>
                <a:lnTo>
                  <a:pt x="237430" y="215052"/>
                </a:lnTo>
                <a:lnTo>
                  <a:pt x="260609" y="251366"/>
                </a:lnTo>
                <a:lnTo>
                  <a:pt x="291973" y="259810"/>
                </a:lnTo>
                <a:lnTo>
                  <a:pt x="302307" y="258163"/>
                </a:lnTo>
                <a:lnTo>
                  <a:pt x="312547" y="254253"/>
                </a:lnTo>
                <a:lnTo>
                  <a:pt x="321978" y="248247"/>
                </a:lnTo>
                <a:lnTo>
                  <a:pt x="330088" y="240299"/>
                </a:lnTo>
                <a:lnTo>
                  <a:pt x="332362" y="236981"/>
                </a:lnTo>
                <a:lnTo>
                  <a:pt x="289941" y="236981"/>
                </a:lnTo>
                <a:lnTo>
                  <a:pt x="293143" y="228345"/>
                </a:lnTo>
                <a:lnTo>
                  <a:pt x="268604" y="228345"/>
                </a:lnTo>
                <a:lnTo>
                  <a:pt x="263778" y="222757"/>
                </a:lnTo>
                <a:lnTo>
                  <a:pt x="260857" y="216662"/>
                </a:lnTo>
                <a:lnTo>
                  <a:pt x="259715" y="210312"/>
                </a:lnTo>
                <a:lnTo>
                  <a:pt x="258741" y="204104"/>
                </a:lnTo>
                <a:lnTo>
                  <a:pt x="258861" y="202372"/>
                </a:lnTo>
                <a:lnTo>
                  <a:pt x="273812" y="172465"/>
                </a:lnTo>
                <a:lnTo>
                  <a:pt x="278765" y="168275"/>
                </a:lnTo>
                <a:lnTo>
                  <a:pt x="284988" y="165735"/>
                </a:lnTo>
                <a:lnTo>
                  <a:pt x="292353" y="164718"/>
                </a:lnTo>
                <a:lnTo>
                  <a:pt x="316739" y="164718"/>
                </a:lnTo>
                <a:lnTo>
                  <a:pt x="322579" y="148970"/>
                </a:lnTo>
                <a:lnTo>
                  <a:pt x="313563" y="145541"/>
                </a:lnTo>
                <a:lnTo>
                  <a:pt x="306577" y="143001"/>
                </a:lnTo>
                <a:lnTo>
                  <a:pt x="299974" y="141859"/>
                </a:lnTo>
                <a:close/>
              </a:path>
              <a:path w="398779" h="788035">
                <a:moveTo>
                  <a:pt x="341629" y="155955"/>
                </a:moveTo>
                <a:lnTo>
                  <a:pt x="338708" y="155955"/>
                </a:lnTo>
                <a:lnTo>
                  <a:pt x="336042" y="157225"/>
                </a:lnTo>
                <a:lnTo>
                  <a:pt x="333248" y="158368"/>
                </a:lnTo>
                <a:lnTo>
                  <a:pt x="331343" y="160400"/>
                </a:lnTo>
                <a:lnTo>
                  <a:pt x="330326" y="163322"/>
                </a:lnTo>
                <a:lnTo>
                  <a:pt x="329438" y="165353"/>
                </a:lnTo>
                <a:lnTo>
                  <a:pt x="328802" y="169417"/>
                </a:lnTo>
                <a:lnTo>
                  <a:pt x="328010" y="176656"/>
                </a:lnTo>
                <a:lnTo>
                  <a:pt x="326901" y="185572"/>
                </a:lnTo>
                <a:lnTo>
                  <a:pt x="313308" y="225678"/>
                </a:lnTo>
                <a:lnTo>
                  <a:pt x="289941" y="236981"/>
                </a:lnTo>
                <a:lnTo>
                  <a:pt x="332362" y="236981"/>
                </a:lnTo>
                <a:lnTo>
                  <a:pt x="348976" y="194579"/>
                </a:lnTo>
                <a:lnTo>
                  <a:pt x="352171" y="174370"/>
                </a:lnTo>
                <a:lnTo>
                  <a:pt x="352171" y="166624"/>
                </a:lnTo>
                <a:lnTo>
                  <a:pt x="350647" y="162813"/>
                </a:lnTo>
                <a:lnTo>
                  <a:pt x="349503" y="160019"/>
                </a:lnTo>
                <a:lnTo>
                  <a:pt x="347472" y="158114"/>
                </a:lnTo>
                <a:lnTo>
                  <a:pt x="344677" y="157099"/>
                </a:lnTo>
                <a:lnTo>
                  <a:pt x="341629" y="155955"/>
                </a:lnTo>
                <a:close/>
              </a:path>
              <a:path w="398779" h="788035">
                <a:moveTo>
                  <a:pt x="316739" y="164718"/>
                </a:moveTo>
                <a:lnTo>
                  <a:pt x="292353" y="164718"/>
                </a:lnTo>
                <a:lnTo>
                  <a:pt x="268604" y="228345"/>
                </a:lnTo>
                <a:lnTo>
                  <a:pt x="293143" y="228345"/>
                </a:lnTo>
                <a:lnTo>
                  <a:pt x="316739" y="164718"/>
                </a:lnTo>
                <a:close/>
              </a:path>
              <a:path w="398779" h="788035">
                <a:moveTo>
                  <a:pt x="387056" y="87884"/>
                </a:moveTo>
                <a:lnTo>
                  <a:pt x="303275" y="87884"/>
                </a:lnTo>
                <a:lnTo>
                  <a:pt x="355346" y="107187"/>
                </a:lnTo>
                <a:lnTo>
                  <a:pt x="350647" y="120014"/>
                </a:lnTo>
                <a:lnTo>
                  <a:pt x="348742" y="125094"/>
                </a:lnTo>
                <a:lnTo>
                  <a:pt x="348360" y="129159"/>
                </a:lnTo>
                <a:lnTo>
                  <a:pt x="350647" y="135000"/>
                </a:lnTo>
                <a:lnTo>
                  <a:pt x="352805" y="137160"/>
                </a:lnTo>
                <a:lnTo>
                  <a:pt x="359155" y="139445"/>
                </a:lnTo>
                <a:lnTo>
                  <a:pt x="362203" y="139318"/>
                </a:lnTo>
                <a:lnTo>
                  <a:pt x="364998" y="137922"/>
                </a:lnTo>
                <a:lnTo>
                  <a:pt x="367792" y="136398"/>
                </a:lnTo>
                <a:lnTo>
                  <a:pt x="370204" y="133095"/>
                </a:lnTo>
                <a:lnTo>
                  <a:pt x="387056" y="87884"/>
                </a:lnTo>
                <a:close/>
              </a:path>
              <a:path w="398779" h="788035">
                <a:moveTo>
                  <a:pt x="289814" y="58419"/>
                </a:moveTo>
                <a:lnTo>
                  <a:pt x="278923" y="87884"/>
                </a:lnTo>
                <a:lnTo>
                  <a:pt x="277114" y="92710"/>
                </a:lnTo>
                <a:lnTo>
                  <a:pt x="276732" y="96774"/>
                </a:lnTo>
                <a:lnTo>
                  <a:pt x="277875" y="99694"/>
                </a:lnTo>
                <a:lnTo>
                  <a:pt x="279019" y="102742"/>
                </a:lnTo>
                <a:lnTo>
                  <a:pt x="281177" y="104775"/>
                </a:lnTo>
                <a:lnTo>
                  <a:pt x="287527" y="107061"/>
                </a:lnTo>
                <a:lnTo>
                  <a:pt x="290575" y="106934"/>
                </a:lnTo>
                <a:lnTo>
                  <a:pt x="293370" y="105537"/>
                </a:lnTo>
                <a:lnTo>
                  <a:pt x="296164" y="104012"/>
                </a:lnTo>
                <a:lnTo>
                  <a:pt x="298450" y="100711"/>
                </a:lnTo>
                <a:lnTo>
                  <a:pt x="300481" y="95630"/>
                </a:lnTo>
                <a:lnTo>
                  <a:pt x="303275" y="87884"/>
                </a:lnTo>
                <a:lnTo>
                  <a:pt x="387056" y="87884"/>
                </a:lnTo>
                <a:lnTo>
                  <a:pt x="387861" y="85725"/>
                </a:lnTo>
                <a:lnTo>
                  <a:pt x="363347" y="85725"/>
                </a:lnTo>
                <a:lnTo>
                  <a:pt x="331089" y="73787"/>
                </a:lnTo>
                <a:lnTo>
                  <a:pt x="328185" y="65355"/>
                </a:lnTo>
                <a:lnTo>
                  <a:pt x="327554" y="63373"/>
                </a:lnTo>
                <a:lnTo>
                  <a:pt x="303275" y="63373"/>
                </a:lnTo>
                <a:lnTo>
                  <a:pt x="289814" y="58419"/>
                </a:lnTo>
                <a:close/>
              </a:path>
              <a:path w="398779" h="788035">
                <a:moveTo>
                  <a:pt x="387603" y="43687"/>
                </a:moveTo>
                <a:lnTo>
                  <a:pt x="384682" y="43814"/>
                </a:lnTo>
                <a:lnTo>
                  <a:pt x="381889" y="45338"/>
                </a:lnTo>
                <a:lnTo>
                  <a:pt x="379095" y="46736"/>
                </a:lnTo>
                <a:lnTo>
                  <a:pt x="376681" y="50037"/>
                </a:lnTo>
                <a:lnTo>
                  <a:pt x="374747" y="55322"/>
                </a:lnTo>
                <a:lnTo>
                  <a:pt x="363347" y="85725"/>
                </a:lnTo>
                <a:lnTo>
                  <a:pt x="387861" y="85725"/>
                </a:lnTo>
                <a:lnTo>
                  <a:pt x="396240" y="63245"/>
                </a:lnTo>
                <a:lnTo>
                  <a:pt x="398145" y="58038"/>
                </a:lnTo>
                <a:lnTo>
                  <a:pt x="398525" y="53975"/>
                </a:lnTo>
                <a:lnTo>
                  <a:pt x="397366" y="51016"/>
                </a:lnTo>
                <a:lnTo>
                  <a:pt x="396113" y="48132"/>
                </a:lnTo>
                <a:lnTo>
                  <a:pt x="393953" y="46100"/>
                </a:lnTo>
                <a:lnTo>
                  <a:pt x="390905" y="44830"/>
                </a:lnTo>
                <a:lnTo>
                  <a:pt x="387603" y="43687"/>
                </a:lnTo>
                <a:close/>
              </a:path>
              <a:path w="398779" h="788035">
                <a:moveTo>
                  <a:pt x="325247" y="0"/>
                </a:moveTo>
                <a:lnTo>
                  <a:pt x="297942" y="31241"/>
                </a:lnTo>
                <a:lnTo>
                  <a:pt x="298196" y="37337"/>
                </a:lnTo>
                <a:lnTo>
                  <a:pt x="298650" y="42316"/>
                </a:lnTo>
                <a:lnTo>
                  <a:pt x="299640" y="48307"/>
                </a:lnTo>
                <a:lnTo>
                  <a:pt x="301178" y="55322"/>
                </a:lnTo>
                <a:lnTo>
                  <a:pt x="303275" y="63373"/>
                </a:lnTo>
                <a:lnTo>
                  <a:pt x="327554" y="63373"/>
                </a:lnTo>
                <a:lnTo>
                  <a:pt x="325770" y="57769"/>
                </a:lnTo>
                <a:lnTo>
                  <a:pt x="323855" y="51016"/>
                </a:lnTo>
                <a:lnTo>
                  <a:pt x="322400" y="44830"/>
                </a:lnTo>
                <a:lnTo>
                  <a:pt x="320928" y="37718"/>
                </a:lnTo>
                <a:lnTo>
                  <a:pt x="320675" y="32512"/>
                </a:lnTo>
                <a:lnTo>
                  <a:pt x="321818" y="29590"/>
                </a:lnTo>
                <a:lnTo>
                  <a:pt x="322579" y="27304"/>
                </a:lnTo>
                <a:lnTo>
                  <a:pt x="324866" y="25145"/>
                </a:lnTo>
                <a:lnTo>
                  <a:pt x="328675" y="23240"/>
                </a:lnTo>
                <a:lnTo>
                  <a:pt x="332358" y="21209"/>
                </a:lnTo>
                <a:lnTo>
                  <a:pt x="334772" y="18923"/>
                </a:lnTo>
                <a:lnTo>
                  <a:pt x="335788" y="16255"/>
                </a:lnTo>
                <a:lnTo>
                  <a:pt x="336930" y="13335"/>
                </a:lnTo>
                <a:lnTo>
                  <a:pt x="336803" y="10287"/>
                </a:lnTo>
                <a:lnTo>
                  <a:pt x="335406" y="7365"/>
                </a:lnTo>
                <a:lnTo>
                  <a:pt x="334137" y="4444"/>
                </a:lnTo>
                <a:lnTo>
                  <a:pt x="331850" y="2412"/>
                </a:lnTo>
                <a:lnTo>
                  <a:pt x="328802" y="1269"/>
                </a:lnTo>
                <a:lnTo>
                  <a:pt x="3252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81038" y="2062100"/>
            <a:ext cx="389467" cy="478155"/>
          </a:xfrm>
          <a:custGeom>
            <a:avLst/>
            <a:gdLst/>
            <a:ahLst/>
            <a:cxnLst/>
            <a:rect l="l" t="t" r="r" b="b"/>
            <a:pathLst>
              <a:path w="292100" h="478155">
                <a:moveTo>
                  <a:pt x="14350" y="420417"/>
                </a:moveTo>
                <a:lnTo>
                  <a:pt x="10287" y="420417"/>
                </a:lnTo>
                <a:lnTo>
                  <a:pt x="7366" y="421687"/>
                </a:lnTo>
                <a:lnTo>
                  <a:pt x="4445" y="421687"/>
                </a:lnTo>
                <a:lnTo>
                  <a:pt x="2412" y="424227"/>
                </a:lnTo>
                <a:lnTo>
                  <a:pt x="1270" y="428037"/>
                </a:lnTo>
                <a:lnTo>
                  <a:pt x="0" y="430577"/>
                </a:lnTo>
                <a:lnTo>
                  <a:pt x="11557" y="443277"/>
                </a:lnTo>
                <a:lnTo>
                  <a:pt x="30861" y="450897"/>
                </a:lnTo>
                <a:lnTo>
                  <a:pt x="28067" y="458517"/>
                </a:lnTo>
                <a:lnTo>
                  <a:pt x="26162" y="463597"/>
                </a:lnTo>
                <a:lnTo>
                  <a:pt x="25781" y="467407"/>
                </a:lnTo>
                <a:lnTo>
                  <a:pt x="28067" y="473757"/>
                </a:lnTo>
                <a:lnTo>
                  <a:pt x="30225" y="476297"/>
                </a:lnTo>
                <a:lnTo>
                  <a:pt x="33400" y="476297"/>
                </a:lnTo>
                <a:lnTo>
                  <a:pt x="36575" y="477567"/>
                </a:lnTo>
                <a:lnTo>
                  <a:pt x="39624" y="477567"/>
                </a:lnTo>
                <a:lnTo>
                  <a:pt x="45212" y="475027"/>
                </a:lnTo>
                <a:lnTo>
                  <a:pt x="47625" y="471217"/>
                </a:lnTo>
                <a:lnTo>
                  <a:pt x="49530" y="466137"/>
                </a:lnTo>
                <a:lnTo>
                  <a:pt x="52324" y="458517"/>
                </a:lnTo>
                <a:lnTo>
                  <a:pt x="139319" y="458517"/>
                </a:lnTo>
                <a:lnTo>
                  <a:pt x="140247" y="457247"/>
                </a:lnTo>
                <a:lnTo>
                  <a:pt x="141253" y="454707"/>
                </a:lnTo>
                <a:lnTo>
                  <a:pt x="107950" y="454707"/>
                </a:lnTo>
                <a:lnTo>
                  <a:pt x="103378" y="453437"/>
                </a:lnTo>
                <a:lnTo>
                  <a:pt x="60325" y="436927"/>
                </a:lnTo>
                <a:lnTo>
                  <a:pt x="63177" y="429307"/>
                </a:lnTo>
                <a:lnTo>
                  <a:pt x="38862" y="429307"/>
                </a:lnTo>
                <a:lnTo>
                  <a:pt x="19558" y="421687"/>
                </a:lnTo>
                <a:lnTo>
                  <a:pt x="14350" y="420417"/>
                </a:lnTo>
                <a:close/>
              </a:path>
              <a:path w="292100" h="478155">
                <a:moveTo>
                  <a:pt x="139319" y="458517"/>
                </a:moveTo>
                <a:lnTo>
                  <a:pt x="52324" y="458517"/>
                </a:lnTo>
                <a:lnTo>
                  <a:pt x="99568" y="476297"/>
                </a:lnTo>
                <a:lnTo>
                  <a:pt x="105832" y="477567"/>
                </a:lnTo>
                <a:lnTo>
                  <a:pt x="112061" y="477567"/>
                </a:lnTo>
                <a:lnTo>
                  <a:pt x="139319" y="458517"/>
                </a:lnTo>
                <a:close/>
              </a:path>
              <a:path w="292100" h="478155">
                <a:moveTo>
                  <a:pt x="139065" y="389937"/>
                </a:moveTo>
                <a:lnTo>
                  <a:pt x="136144" y="389937"/>
                </a:lnTo>
                <a:lnTo>
                  <a:pt x="133350" y="391207"/>
                </a:lnTo>
                <a:lnTo>
                  <a:pt x="130429" y="392477"/>
                </a:lnTo>
                <a:lnTo>
                  <a:pt x="128524" y="395017"/>
                </a:lnTo>
                <a:lnTo>
                  <a:pt x="126746" y="398827"/>
                </a:lnTo>
                <a:lnTo>
                  <a:pt x="126746" y="403907"/>
                </a:lnTo>
                <a:lnTo>
                  <a:pt x="127000" y="406447"/>
                </a:lnTo>
                <a:lnTo>
                  <a:pt x="127452" y="415337"/>
                </a:lnTo>
                <a:lnTo>
                  <a:pt x="116840" y="452167"/>
                </a:lnTo>
                <a:lnTo>
                  <a:pt x="113537" y="453437"/>
                </a:lnTo>
                <a:lnTo>
                  <a:pt x="111379" y="454707"/>
                </a:lnTo>
                <a:lnTo>
                  <a:pt x="141253" y="454707"/>
                </a:lnTo>
                <a:lnTo>
                  <a:pt x="144272" y="447087"/>
                </a:lnTo>
                <a:lnTo>
                  <a:pt x="150622" y="408987"/>
                </a:lnTo>
                <a:lnTo>
                  <a:pt x="150114" y="401367"/>
                </a:lnTo>
                <a:lnTo>
                  <a:pt x="146812" y="393747"/>
                </a:lnTo>
                <a:lnTo>
                  <a:pt x="144907" y="392477"/>
                </a:lnTo>
                <a:lnTo>
                  <a:pt x="142112" y="391207"/>
                </a:lnTo>
                <a:lnTo>
                  <a:pt x="139065" y="389937"/>
                </a:lnTo>
                <a:close/>
              </a:path>
              <a:path w="292100" h="478155">
                <a:moveTo>
                  <a:pt x="66548" y="378507"/>
                </a:moveTo>
                <a:lnTo>
                  <a:pt x="63500" y="378507"/>
                </a:lnTo>
                <a:lnTo>
                  <a:pt x="57912" y="381047"/>
                </a:lnTo>
                <a:lnTo>
                  <a:pt x="55499" y="384857"/>
                </a:lnTo>
                <a:lnTo>
                  <a:pt x="38862" y="429307"/>
                </a:lnTo>
                <a:lnTo>
                  <a:pt x="63177" y="429307"/>
                </a:lnTo>
                <a:lnTo>
                  <a:pt x="76962" y="392477"/>
                </a:lnTo>
                <a:lnTo>
                  <a:pt x="77343" y="388667"/>
                </a:lnTo>
                <a:lnTo>
                  <a:pt x="75057" y="382317"/>
                </a:lnTo>
                <a:lnTo>
                  <a:pt x="72898" y="381047"/>
                </a:lnTo>
                <a:lnTo>
                  <a:pt x="66548" y="378507"/>
                </a:lnTo>
                <a:close/>
              </a:path>
              <a:path w="292100" h="478155">
                <a:moveTo>
                  <a:pt x="230409" y="342947"/>
                </a:moveTo>
                <a:lnTo>
                  <a:pt x="178435" y="342947"/>
                </a:lnTo>
                <a:lnTo>
                  <a:pt x="197993" y="363267"/>
                </a:lnTo>
                <a:lnTo>
                  <a:pt x="190119" y="384857"/>
                </a:lnTo>
                <a:lnTo>
                  <a:pt x="188214" y="389937"/>
                </a:lnTo>
                <a:lnTo>
                  <a:pt x="187833" y="393747"/>
                </a:lnTo>
                <a:lnTo>
                  <a:pt x="188975" y="397557"/>
                </a:lnTo>
                <a:lnTo>
                  <a:pt x="190119" y="400097"/>
                </a:lnTo>
                <a:lnTo>
                  <a:pt x="192278" y="402637"/>
                </a:lnTo>
                <a:lnTo>
                  <a:pt x="195580" y="403907"/>
                </a:lnTo>
                <a:lnTo>
                  <a:pt x="201675" y="403907"/>
                </a:lnTo>
                <a:lnTo>
                  <a:pt x="207264" y="401367"/>
                </a:lnTo>
                <a:lnTo>
                  <a:pt x="209677" y="397557"/>
                </a:lnTo>
                <a:lnTo>
                  <a:pt x="211582" y="392477"/>
                </a:lnTo>
                <a:lnTo>
                  <a:pt x="228981" y="346757"/>
                </a:lnTo>
                <a:lnTo>
                  <a:pt x="230409" y="342947"/>
                </a:lnTo>
                <a:close/>
              </a:path>
              <a:path w="292100" h="478155">
                <a:moveTo>
                  <a:pt x="91948" y="309927"/>
                </a:moveTo>
                <a:lnTo>
                  <a:pt x="88900" y="309927"/>
                </a:lnTo>
                <a:lnTo>
                  <a:pt x="83312" y="312467"/>
                </a:lnTo>
                <a:lnTo>
                  <a:pt x="69469" y="350567"/>
                </a:lnTo>
                <a:lnTo>
                  <a:pt x="71755" y="355647"/>
                </a:lnTo>
                <a:lnTo>
                  <a:pt x="74041" y="358187"/>
                </a:lnTo>
                <a:lnTo>
                  <a:pt x="77216" y="359457"/>
                </a:lnTo>
                <a:lnTo>
                  <a:pt x="80010" y="360727"/>
                </a:lnTo>
                <a:lnTo>
                  <a:pt x="82677" y="360727"/>
                </a:lnTo>
                <a:lnTo>
                  <a:pt x="88011" y="358187"/>
                </a:lnTo>
                <a:lnTo>
                  <a:pt x="90170" y="355647"/>
                </a:lnTo>
                <a:lnTo>
                  <a:pt x="91821" y="353107"/>
                </a:lnTo>
                <a:lnTo>
                  <a:pt x="178435" y="342947"/>
                </a:lnTo>
                <a:lnTo>
                  <a:pt x="230409" y="342947"/>
                </a:lnTo>
                <a:lnTo>
                  <a:pt x="230886" y="341677"/>
                </a:lnTo>
                <a:lnTo>
                  <a:pt x="231076" y="339137"/>
                </a:lnTo>
                <a:lnTo>
                  <a:pt x="207010" y="339137"/>
                </a:lnTo>
                <a:lnTo>
                  <a:pt x="197623" y="328977"/>
                </a:lnTo>
                <a:lnTo>
                  <a:pt x="100711" y="328977"/>
                </a:lnTo>
                <a:lnTo>
                  <a:pt x="102489" y="323897"/>
                </a:lnTo>
                <a:lnTo>
                  <a:pt x="102743" y="320087"/>
                </a:lnTo>
                <a:lnTo>
                  <a:pt x="101600" y="317547"/>
                </a:lnTo>
                <a:lnTo>
                  <a:pt x="100457" y="313737"/>
                </a:lnTo>
                <a:lnTo>
                  <a:pt x="98298" y="312467"/>
                </a:lnTo>
                <a:lnTo>
                  <a:pt x="91948" y="309927"/>
                </a:lnTo>
                <a:close/>
              </a:path>
              <a:path w="292100" h="478155">
                <a:moveTo>
                  <a:pt x="219583" y="326437"/>
                </a:moveTo>
                <a:lnTo>
                  <a:pt x="215900" y="326437"/>
                </a:lnTo>
                <a:lnTo>
                  <a:pt x="212471" y="328977"/>
                </a:lnTo>
                <a:lnTo>
                  <a:pt x="210820" y="330247"/>
                </a:lnTo>
                <a:lnTo>
                  <a:pt x="209042" y="334057"/>
                </a:lnTo>
                <a:lnTo>
                  <a:pt x="207010" y="339137"/>
                </a:lnTo>
                <a:lnTo>
                  <a:pt x="231076" y="339137"/>
                </a:lnTo>
                <a:lnTo>
                  <a:pt x="231267" y="336597"/>
                </a:lnTo>
                <a:lnTo>
                  <a:pt x="229997" y="334057"/>
                </a:lnTo>
                <a:lnTo>
                  <a:pt x="228854" y="331517"/>
                </a:lnTo>
                <a:lnTo>
                  <a:pt x="226695" y="328977"/>
                </a:lnTo>
                <a:lnTo>
                  <a:pt x="223647" y="327707"/>
                </a:lnTo>
                <a:lnTo>
                  <a:pt x="219583" y="326437"/>
                </a:lnTo>
                <a:close/>
              </a:path>
              <a:path w="292100" h="478155">
                <a:moveTo>
                  <a:pt x="150690" y="278177"/>
                </a:moveTo>
                <a:lnTo>
                  <a:pt x="119507" y="278177"/>
                </a:lnTo>
                <a:lnTo>
                  <a:pt x="159385" y="321357"/>
                </a:lnTo>
                <a:lnTo>
                  <a:pt x="100711" y="328977"/>
                </a:lnTo>
                <a:lnTo>
                  <a:pt x="197623" y="328977"/>
                </a:lnTo>
                <a:lnTo>
                  <a:pt x="150690" y="278177"/>
                </a:lnTo>
                <a:close/>
              </a:path>
              <a:path w="292100" h="478155">
                <a:moveTo>
                  <a:pt x="118745" y="237537"/>
                </a:moveTo>
                <a:lnTo>
                  <a:pt x="115697" y="237537"/>
                </a:lnTo>
                <a:lnTo>
                  <a:pt x="112903" y="240077"/>
                </a:lnTo>
                <a:lnTo>
                  <a:pt x="110109" y="241347"/>
                </a:lnTo>
                <a:lnTo>
                  <a:pt x="107696" y="243887"/>
                </a:lnTo>
                <a:lnTo>
                  <a:pt x="105918" y="248967"/>
                </a:lnTo>
                <a:lnTo>
                  <a:pt x="96393" y="274367"/>
                </a:lnTo>
                <a:lnTo>
                  <a:pt x="106934" y="289607"/>
                </a:lnTo>
                <a:lnTo>
                  <a:pt x="109855" y="288337"/>
                </a:lnTo>
                <a:lnTo>
                  <a:pt x="112649" y="287067"/>
                </a:lnTo>
                <a:lnTo>
                  <a:pt x="115570" y="285797"/>
                </a:lnTo>
                <a:lnTo>
                  <a:pt x="117729" y="283257"/>
                </a:lnTo>
                <a:lnTo>
                  <a:pt x="119507" y="278177"/>
                </a:lnTo>
                <a:lnTo>
                  <a:pt x="150690" y="278177"/>
                </a:lnTo>
                <a:lnTo>
                  <a:pt x="128397" y="254047"/>
                </a:lnTo>
                <a:lnTo>
                  <a:pt x="129540" y="250237"/>
                </a:lnTo>
                <a:lnTo>
                  <a:pt x="129412" y="247697"/>
                </a:lnTo>
                <a:lnTo>
                  <a:pt x="126873" y="242617"/>
                </a:lnTo>
                <a:lnTo>
                  <a:pt x="124841" y="240077"/>
                </a:lnTo>
                <a:lnTo>
                  <a:pt x="121920" y="238807"/>
                </a:lnTo>
                <a:lnTo>
                  <a:pt x="118745" y="237537"/>
                </a:lnTo>
                <a:close/>
              </a:path>
              <a:path w="292100" h="478155">
                <a:moveTo>
                  <a:pt x="211497" y="223567"/>
                </a:moveTo>
                <a:lnTo>
                  <a:pt x="140081" y="223567"/>
                </a:lnTo>
                <a:lnTo>
                  <a:pt x="236982" y="259127"/>
                </a:lnTo>
                <a:lnTo>
                  <a:pt x="233680" y="268017"/>
                </a:lnTo>
                <a:lnTo>
                  <a:pt x="233299" y="271827"/>
                </a:lnTo>
                <a:lnTo>
                  <a:pt x="234442" y="274367"/>
                </a:lnTo>
                <a:lnTo>
                  <a:pt x="235585" y="278177"/>
                </a:lnTo>
                <a:lnTo>
                  <a:pt x="237871" y="279447"/>
                </a:lnTo>
                <a:lnTo>
                  <a:pt x="244221" y="281987"/>
                </a:lnTo>
                <a:lnTo>
                  <a:pt x="247142" y="281987"/>
                </a:lnTo>
                <a:lnTo>
                  <a:pt x="252730" y="279447"/>
                </a:lnTo>
                <a:lnTo>
                  <a:pt x="255143" y="275637"/>
                </a:lnTo>
                <a:lnTo>
                  <a:pt x="257048" y="270557"/>
                </a:lnTo>
                <a:lnTo>
                  <a:pt x="269265" y="237537"/>
                </a:lnTo>
                <a:lnTo>
                  <a:pt x="244856" y="237537"/>
                </a:lnTo>
                <a:lnTo>
                  <a:pt x="209804" y="224837"/>
                </a:lnTo>
                <a:lnTo>
                  <a:pt x="211497" y="223567"/>
                </a:lnTo>
                <a:close/>
              </a:path>
              <a:path w="292100" h="478155">
                <a:moveTo>
                  <a:pt x="126619" y="193087"/>
                </a:moveTo>
                <a:lnTo>
                  <a:pt x="117221" y="218487"/>
                </a:lnTo>
                <a:lnTo>
                  <a:pt x="115316" y="223567"/>
                </a:lnTo>
                <a:lnTo>
                  <a:pt x="114935" y="227377"/>
                </a:lnTo>
                <a:lnTo>
                  <a:pt x="125857" y="238807"/>
                </a:lnTo>
                <a:lnTo>
                  <a:pt x="128778" y="237537"/>
                </a:lnTo>
                <a:lnTo>
                  <a:pt x="134366" y="234997"/>
                </a:lnTo>
                <a:lnTo>
                  <a:pt x="136779" y="232457"/>
                </a:lnTo>
                <a:lnTo>
                  <a:pt x="138684" y="226107"/>
                </a:lnTo>
                <a:lnTo>
                  <a:pt x="140081" y="223567"/>
                </a:lnTo>
                <a:lnTo>
                  <a:pt x="211497" y="223567"/>
                </a:lnTo>
                <a:lnTo>
                  <a:pt x="214884" y="221027"/>
                </a:lnTo>
                <a:lnTo>
                  <a:pt x="219329" y="215947"/>
                </a:lnTo>
                <a:lnTo>
                  <a:pt x="221107" y="213407"/>
                </a:lnTo>
                <a:lnTo>
                  <a:pt x="178816" y="213407"/>
                </a:lnTo>
                <a:lnTo>
                  <a:pt x="168021" y="209597"/>
                </a:lnTo>
                <a:lnTo>
                  <a:pt x="163575" y="204517"/>
                </a:lnTo>
                <a:lnTo>
                  <a:pt x="159639" y="198167"/>
                </a:lnTo>
                <a:lnTo>
                  <a:pt x="158963" y="196897"/>
                </a:lnTo>
                <a:lnTo>
                  <a:pt x="133858" y="196897"/>
                </a:lnTo>
                <a:lnTo>
                  <a:pt x="126619" y="193087"/>
                </a:lnTo>
                <a:close/>
              </a:path>
              <a:path w="292100" h="478155">
                <a:moveTo>
                  <a:pt x="262636" y="213407"/>
                </a:moveTo>
                <a:lnTo>
                  <a:pt x="259587" y="213407"/>
                </a:lnTo>
                <a:lnTo>
                  <a:pt x="254000" y="215947"/>
                </a:lnTo>
                <a:lnTo>
                  <a:pt x="251587" y="219757"/>
                </a:lnTo>
                <a:lnTo>
                  <a:pt x="249682" y="224837"/>
                </a:lnTo>
                <a:lnTo>
                  <a:pt x="244856" y="237537"/>
                </a:lnTo>
                <a:lnTo>
                  <a:pt x="269265" y="237537"/>
                </a:lnTo>
                <a:lnTo>
                  <a:pt x="273050" y="227377"/>
                </a:lnTo>
                <a:lnTo>
                  <a:pt x="273431" y="223567"/>
                </a:lnTo>
                <a:lnTo>
                  <a:pt x="271145" y="217217"/>
                </a:lnTo>
                <a:lnTo>
                  <a:pt x="268986" y="215947"/>
                </a:lnTo>
                <a:lnTo>
                  <a:pt x="262636" y="213407"/>
                </a:lnTo>
                <a:close/>
              </a:path>
              <a:path w="292100" h="478155">
                <a:moveTo>
                  <a:pt x="228312" y="146097"/>
                </a:moveTo>
                <a:lnTo>
                  <a:pt x="193548" y="146097"/>
                </a:lnTo>
                <a:lnTo>
                  <a:pt x="202565" y="149907"/>
                </a:lnTo>
                <a:lnTo>
                  <a:pt x="207010" y="154987"/>
                </a:lnTo>
                <a:lnTo>
                  <a:pt x="210185" y="162607"/>
                </a:lnTo>
                <a:lnTo>
                  <a:pt x="211875" y="168957"/>
                </a:lnTo>
                <a:lnTo>
                  <a:pt x="212375" y="175307"/>
                </a:lnTo>
                <a:lnTo>
                  <a:pt x="211685" y="181657"/>
                </a:lnTo>
                <a:lnTo>
                  <a:pt x="185547" y="212137"/>
                </a:lnTo>
                <a:lnTo>
                  <a:pt x="178816" y="213407"/>
                </a:lnTo>
                <a:lnTo>
                  <a:pt x="221107" y="213407"/>
                </a:lnTo>
                <a:lnTo>
                  <a:pt x="222885" y="210867"/>
                </a:lnTo>
                <a:lnTo>
                  <a:pt x="226568" y="207057"/>
                </a:lnTo>
                <a:lnTo>
                  <a:pt x="229362" y="200707"/>
                </a:lnTo>
                <a:lnTo>
                  <a:pt x="231394" y="195627"/>
                </a:lnTo>
                <a:lnTo>
                  <a:pt x="234182" y="186737"/>
                </a:lnTo>
                <a:lnTo>
                  <a:pt x="235315" y="176577"/>
                </a:lnTo>
                <a:lnTo>
                  <a:pt x="234805" y="166417"/>
                </a:lnTo>
                <a:lnTo>
                  <a:pt x="232664" y="157527"/>
                </a:lnTo>
                <a:lnTo>
                  <a:pt x="228312" y="146097"/>
                </a:lnTo>
                <a:close/>
              </a:path>
              <a:path w="292100" h="478155">
                <a:moveTo>
                  <a:pt x="194756" y="123237"/>
                </a:moveTo>
                <a:lnTo>
                  <a:pt x="184864" y="123237"/>
                </a:lnTo>
                <a:lnTo>
                  <a:pt x="174805" y="124507"/>
                </a:lnTo>
                <a:lnTo>
                  <a:pt x="140624" y="149907"/>
                </a:lnTo>
                <a:lnTo>
                  <a:pt x="131699" y="184197"/>
                </a:lnTo>
                <a:lnTo>
                  <a:pt x="132334" y="190547"/>
                </a:lnTo>
                <a:lnTo>
                  <a:pt x="133858" y="196897"/>
                </a:lnTo>
                <a:lnTo>
                  <a:pt x="158963" y="196897"/>
                </a:lnTo>
                <a:lnTo>
                  <a:pt x="156259" y="191817"/>
                </a:lnTo>
                <a:lnTo>
                  <a:pt x="154701" y="184197"/>
                </a:lnTo>
                <a:lnTo>
                  <a:pt x="173100" y="149907"/>
                </a:lnTo>
                <a:lnTo>
                  <a:pt x="189357" y="146097"/>
                </a:lnTo>
                <a:lnTo>
                  <a:pt x="228312" y="146097"/>
                </a:lnTo>
                <a:lnTo>
                  <a:pt x="222138" y="137207"/>
                </a:lnTo>
                <a:lnTo>
                  <a:pt x="214179" y="130857"/>
                </a:lnTo>
                <a:lnTo>
                  <a:pt x="204470" y="125777"/>
                </a:lnTo>
                <a:lnTo>
                  <a:pt x="194756" y="123237"/>
                </a:lnTo>
                <a:close/>
              </a:path>
              <a:path w="292100" h="478155">
                <a:moveTo>
                  <a:pt x="239522" y="0"/>
                </a:moveTo>
                <a:lnTo>
                  <a:pt x="199390" y="12064"/>
                </a:lnTo>
                <a:lnTo>
                  <a:pt x="177065" y="51393"/>
                </a:lnTo>
                <a:lnTo>
                  <a:pt x="176022" y="62309"/>
                </a:lnTo>
                <a:lnTo>
                  <a:pt x="176978" y="73249"/>
                </a:lnTo>
                <a:lnTo>
                  <a:pt x="200157" y="109507"/>
                </a:lnTo>
                <a:lnTo>
                  <a:pt x="231521" y="117951"/>
                </a:lnTo>
                <a:lnTo>
                  <a:pt x="241855" y="116304"/>
                </a:lnTo>
                <a:lnTo>
                  <a:pt x="252095" y="112395"/>
                </a:lnTo>
                <a:lnTo>
                  <a:pt x="261544" y="106443"/>
                </a:lnTo>
                <a:lnTo>
                  <a:pt x="269684" y="98504"/>
                </a:lnTo>
                <a:lnTo>
                  <a:pt x="272005" y="95123"/>
                </a:lnTo>
                <a:lnTo>
                  <a:pt x="229489" y="95123"/>
                </a:lnTo>
                <a:lnTo>
                  <a:pt x="232691" y="86487"/>
                </a:lnTo>
                <a:lnTo>
                  <a:pt x="208280" y="86487"/>
                </a:lnTo>
                <a:lnTo>
                  <a:pt x="203327" y="80899"/>
                </a:lnTo>
                <a:lnTo>
                  <a:pt x="200406" y="74802"/>
                </a:lnTo>
                <a:lnTo>
                  <a:pt x="199262" y="68452"/>
                </a:lnTo>
                <a:lnTo>
                  <a:pt x="198299" y="62309"/>
                </a:lnTo>
                <a:lnTo>
                  <a:pt x="198407" y="60531"/>
                </a:lnTo>
                <a:lnTo>
                  <a:pt x="199009" y="55117"/>
                </a:lnTo>
                <a:lnTo>
                  <a:pt x="201803" y="47878"/>
                </a:lnTo>
                <a:lnTo>
                  <a:pt x="204470" y="40639"/>
                </a:lnTo>
                <a:lnTo>
                  <a:pt x="231902" y="22860"/>
                </a:lnTo>
                <a:lnTo>
                  <a:pt x="256287" y="22860"/>
                </a:lnTo>
                <a:lnTo>
                  <a:pt x="262128" y="7112"/>
                </a:lnTo>
                <a:lnTo>
                  <a:pt x="253111" y="3810"/>
                </a:lnTo>
                <a:lnTo>
                  <a:pt x="246125" y="1142"/>
                </a:lnTo>
                <a:lnTo>
                  <a:pt x="239522" y="0"/>
                </a:lnTo>
                <a:close/>
              </a:path>
              <a:path w="292100" h="478155">
                <a:moveTo>
                  <a:pt x="281178" y="14097"/>
                </a:moveTo>
                <a:lnTo>
                  <a:pt x="278257" y="14097"/>
                </a:lnTo>
                <a:lnTo>
                  <a:pt x="275590" y="15366"/>
                </a:lnTo>
                <a:lnTo>
                  <a:pt x="272796" y="16510"/>
                </a:lnTo>
                <a:lnTo>
                  <a:pt x="270891" y="18541"/>
                </a:lnTo>
                <a:lnTo>
                  <a:pt x="269875" y="21462"/>
                </a:lnTo>
                <a:lnTo>
                  <a:pt x="269113" y="23495"/>
                </a:lnTo>
                <a:lnTo>
                  <a:pt x="268350" y="27559"/>
                </a:lnTo>
                <a:lnTo>
                  <a:pt x="267559" y="34798"/>
                </a:lnTo>
                <a:lnTo>
                  <a:pt x="266451" y="43767"/>
                </a:lnTo>
                <a:lnTo>
                  <a:pt x="252857" y="83820"/>
                </a:lnTo>
                <a:lnTo>
                  <a:pt x="229489" y="95123"/>
                </a:lnTo>
                <a:lnTo>
                  <a:pt x="272005" y="95123"/>
                </a:lnTo>
                <a:lnTo>
                  <a:pt x="288570" y="52768"/>
                </a:lnTo>
                <a:lnTo>
                  <a:pt x="291846" y="24764"/>
                </a:lnTo>
                <a:lnTo>
                  <a:pt x="290195" y="21081"/>
                </a:lnTo>
                <a:lnTo>
                  <a:pt x="289052" y="18161"/>
                </a:lnTo>
                <a:lnTo>
                  <a:pt x="287147" y="16255"/>
                </a:lnTo>
                <a:lnTo>
                  <a:pt x="281178" y="14097"/>
                </a:lnTo>
                <a:close/>
              </a:path>
              <a:path w="292100" h="478155">
                <a:moveTo>
                  <a:pt x="256287" y="22860"/>
                </a:moveTo>
                <a:lnTo>
                  <a:pt x="231902" y="22860"/>
                </a:lnTo>
                <a:lnTo>
                  <a:pt x="208280" y="86487"/>
                </a:lnTo>
                <a:lnTo>
                  <a:pt x="232691" y="86487"/>
                </a:lnTo>
                <a:lnTo>
                  <a:pt x="256287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52026" y="3596131"/>
            <a:ext cx="10025378" cy="1605930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Sau </a:t>
            </a:r>
            <a:r>
              <a:rPr spc="5" dirty="0">
                <a:latin typeface="Calibri"/>
                <a:cs typeface="Calibri"/>
              </a:rPr>
              <a:t>cú </a:t>
            </a:r>
            <a:r>
              <a:rPr dirty="0">
                <a:latin typeface="Calibri"/>
                <a:cs typeface="Calibri"/>
              </a:rPr>
              <a:t>pháp </a:t>
            </a:r>
            <a:r>
              <a:rPr spc="5" dirty="0">
                <a:latin typeface="Calibri"/>
                <a:cs typeface="Calibri"/>
              </a:rPr>
              <a:t>chứng minh làm </a:t>
            </a:r>
            <a:r>
              <a:rPr dirty="0">
                <a:latin typeface="Calibri"/>
                <a:cs typeface="Calibri"/>
              </a:rPr>
              <a:t>thế nào </a:t>
            </a:r>
            <a:r>
              <a:rPr spc="5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khai báo các biến trong</a:t>
            </a:r>
            <a:r>
              <a:rPr spc="-28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JavaScript.</a:t>
            </a:r>
            <a:endParaRPr>
              <a:latin typeface="Calibri"/>
              <a:cs typeface="Calibri"/>
            </a:endParaRPr>
          </a:p>
          <a:p>
            <a:pPr marL="185919">
              <a:spcBef>
                <a:spcPts val="2284"/>
              </a:spcBef>
            </a:pPr>
            <a:r>
              <a:rPr b="1" spc="5" dirty="0">
                <a:latin typeface="Calibri"/>
                <a:cs typeface="Calibri"/>
              </a:rPr>
              <a:t>Cú</a:t>
            </a:r>
            <a:r>
              <a:rPr b="1" spc="239" dirty="0">
                <a:latin typeface="Calibri"/>
                <a:cs typeface="Calibri"/>
              </a:rPr>
              <a:t> </a:t>
            </a:r>
            <a:r>
              <a:rPr b="1" spc="5" dirty="0">
                <a:latin typeface="Calibri"/>
                <a:cs typeface="Calibri"/>
              </a:rPr>
              <a:t>pháp:</a:t>
            </a:r>
            <a:endParaRPr>
              <a:latin typeface="Calibri"/>
              <a:cs typeface="Calibri"/>
            </a:endParaRPr>
          </a:p>
          <a:p>
            <a:pPr>
              <a:spcBef>
                <a:spcPts val="5"/>
              </a:spcBef>
            </a:pPr>
            <a:endParaRPr sz="3000">
              <a:latin typeface="Times New Roman"/>
              <a:cs typeface="Times New Roman"/>
            </a:endParaRPr>
          </a:p>
          <a:p>
            <a:pPr marL="160224">
              <a:spcBef>
                <a:spcPts val="5"/>
              </a:spcBef>
            </a:pPr>
            <a:r>
              <a:rPr spc="5" dirty="0">
                <a:latin typeface="Courier New"/>
                <a:cs typeface="Courier New"/>
              </a:rPr>
              <a:t>var</a:t>
            </a:r>
            <a:r>
              <a:rPr spc="19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&lt;variableName&gt;;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2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84091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585215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Khai báo </a:t>
            </a:r>
            <a:r>
              <a:rPr spc="-19" dirty="0"/>
              <a:t>các </a:t>
            </a:r>
            <a:r>
              <a:rPr spc="-11" dirty="0"/>
              <a:t>biến</a:t>
            </a:r>
            <a:r>
              <a:rPr spc="-90" dirty="0"/>
              <a:t> </a:t>
            </a:r>
            <a:r>
              <a:rPr spc="-5" dirty="0"/>
              <a:t>3-4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2029" y="687628"/>
            <a:ext cx="9994898" cy="1544543"/>
          </a:xfrm>
          <a:prstGeom prst="rect">
            <a:avLst/>
          </a:prstGeom>
        </p:spPr>
        <p:txBody>
          <a:bodyPr vert="horz" wrap="square" lIns="0" tIns="213885" rIns="0" bIns="0" rtlCol="0">
            <a:spAutoFit/>
          </a:bodyPr>
          <a:lstStyle/>
          <a:p>
            <a:pPr marL="341610" indent="-326493">
              <a:spcBef>
                <a:spcPts val="168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Sau </a:t>
            </a:r>
            <a:r>
              <a:rPr spc="5" dirty="0">
                <a:latin typeface="Calibri"/>
                <a:cs typeface="Calibri"/>
              </a:rPr>
              <a:t>cú </a:t>
            </a:r>
            <a:r>
              <a:rPr dirty="0">
                <a:latin typeface="Calibri"/>
                <a:cs typeface="Calibri"/>
              </a:rPr>
              <a:t>pháp </a:t>
            </a:r>
            <a:r>
              <a:rPr spc="5" dirty="0">
                <a:latin typeface="Calibri"/>
                <a:cs typeface="Calibri"/>
              </a:rPr>
              <a:t>chứng minh làm </a:t>
            </a:r>
            <a:r>
              <a:rPr dirty="0">
                <a:latin typeface="Calibri"/>
                <a:cs typeface="Calibri"/>
              </a:rPr>
              <a:t>thế nào </a:t>
            </a:r>
            <a:r>
              <a:rPr spc="5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khởi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các biến trong</a:t>
            </a:r>
            <a:r>
              <a:rPr spc="-26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JavaScript.</a:t>
            </a:r>
            <a:endParaRPr>
              <a:latin typeface="Calibri"/>
              <a:cs typeface="Calibri"/>
            </a:endParaRPr>
          </a:p>
          <a:p>
            <a:pPr marL="185919">
              <a:spcBef>
                <a:spcPts val="1576"/>
              </a:spcBef>
            </a:pPr>
            <a:r>
              <a:rPr b="1" spc="5" dirty="0">
                <a:latin typeface="Calibri"/>
                <a:cs typeface="Calibri"/>
              </a:rPr>
              <a:t>Cú</a:t>
            </a:r>
            <a:r>
              <a:rPr b="1" spc="239" dirty="0">
                <a:latin typeface="Calibri"/>
                <a:cs typeface="Calibri"/>
              </a:rPr>
              <a:t> </a:t>
            </a:r>
            <a:r>
              <a:rPr b="1" spc="5" dirty="0">
                <a:latin typeface="Calibri"/>
                <a:cs typeface="Calibri"/>
              </a:rPr>
              <a:t>pháp:</a:t>
            </a:r>
            <a:endParaRPr>
              <a:latin typeface="Calibri"/>
              <a:cs typeface="Calibri"/>
            </a:endParaRPr>
          </a:p>
          <a:p>
            <a:pPr>
              <a:spcBef>
                <a:spcPts val="11"/>
              </a:spcBef>
            </a:pPr>
            <a:endParaRPr sz="1900">
              <a:latin typeface="Times New Roman"/>
              <a:cs typeface="Times New Roman"/>
            </a:endParaRPr>
          </a:p>
          <a:p>
            <a:pPr marL="160224"/>
            <a:r>
              <a:rPr spc="5" dirty="0">
                <a:latin typeface="Courier New"/>
                <a:cs typeface="Courier New"/>
              </a:rPr>
              <a:t>&lt;variableName&gt; = </a:t>
            </a:r>
            <a:r>
              <a:rPr dirty="0">
                <a:latin typeface="Courier New"/>
                <a:cs typeface="Courier New"/>
              </a:rPr>
              <a:t>&lt;value&gt;;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2024" y="3010028"/>
            <a:ext cx="11426613" cy="180085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lnSpc>
                <a:spcPts val="2548"/>
              </a:lnSpc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Cú pháp trình </a:t>
            </a:r>
            <a:r>
              <a:rPr spc="-5" dirty="0">
                <a:latin typeface="Calibri"/>
                <a:cs typeface="Calibri"/>
              </a:rPr>
              <a:t>bày </a:t>
            </a:r>
            <a:r>
              <a:rPr dirty="0">
                <a:latin typeface="Calibri"/>
                <a:cs typeface="Calibri"/>
              </a:rPr>
              <a:t>cách khai báo </a:t>
            </a:r>
            <a:r>
              <a:rPr spc="-11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khởi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nhiều biến trong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câu lệnh</a:t>
            </a:r>
            <a:r>
              <a:rPr spc="-20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duy</a:t>
            </a:r>
            <a:endParaRPr>
              <a:latin typeface="Calibri"/>
              <a:cs typeface="Calibri"/>
            </a:endParaRPr>
          </a:p>
          <a:p>
            <a:pPr marL="341610">
              <a:lnSpc>
                <a:spcPts val="2548"/>
              </a:lnSpc>
            </a:pPr>
            <a:r>
              <a:rPr dirty="0">
                <a:latin typeface="Calibri"/>
                <a:cs typeface="Calibri"/>
              </a:rPr>
              <a:t>nhất,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phân cách bởi dấu</a:t>
            </a:r>
            <a:r>
              <a:rPr spc="-184"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phẩy.</a:t>
            </a:r>
            <a:endParaRPr>
              <a:latin typeface="Calibri"/>
              <a:cs typeface="Calibri"/>
            </a:endParaRPr>
          </a:p>
          <a:p>
            <a:pPr marL="185919">
              <a:spcBef>
                <a:spcPts val="1606"/>
              </a:spcBef>
            </a:pPr>
            <a:r>
              <a:rPr b="1" spc="5" dirty="0">
                <a:latin typeface="Calibri"/>
                <a:cs typeface="Calibri"/>
              </a:rPr>
              <a:t>Cú</a:t>
            </a:r>
            <a:r>
              <a:rPr b="1" spc="239" dirty="0">
                <a:latin typeface="Calibri"/>
                <a:cs typeface="Calibri"/>
              </a:rPr>
              <a:t> </a:t>
            </a:r>
            <a:r>
              <a:rPr b="1" spc="5" dirty="0">
                <a:latin typeface="Calibri"/>
                <a:cs typeface="Calibri"/>
              </a:rPr>
              <a:t>pháp:</a:t>
            </a:r>
            <a:endParaRPr>
              <a:latin typeface="Calibri"/>
              <a:cs typeface="Calibri"/>
            </a:endParaRPr>
          </a:p>
          <a:p>
            <a:pPr>
              <a:spcBef>
                <a:spcPts val="54"/>
              </a:spcBef>
            </a:pPr>
            <a:endParaRPr sz="2400">
              <a:latin typeface="Times New Roman"/>
              <a:cs typeface="Times New Roman"/>
            </a:endParaRPr>
          </a:p>
          <a:p>
            <a:pPr marL="160224"/>
            <a:r>
              <a:rPr spc="5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&lt;variableName1&gt; </a:t>
            </a:r>
            <a:r>
              <a:rPr spc="5" dirty="0">
                <a:latin typeface="Courier New"/>
                <a:cs typeface="Courier New"/>
              </a:rPr>
              <a:t>= </a:t>
            </a:r>
            <a:r>
              <a:rPr dirty="0">
                <a:latin typeface="Courier New"/>
                <a:cs typeface="Courier New"/>
              </a:rPr>
              <a:t>&lt;value1&gt;, &lt;variableName2&gt; </a:t>
            </a:r>
            <a:r>
              <a:rPr spc="5" dirty="0">
                <a:latin typeface="Courier New"/>
                <a:cs typeface="Courier New"/>
              </a:rPr>
              <a:t>=</a:t>
            </a:r>
            <a:r>
              <a:rPr spc="239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&lt;value2&gt;;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81267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585215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Khai báo </a:t>
            </a:r>
            <a:r>
              <a:rPr spc="-19" dirty="0"/>
              <a:t>các </a:t>
            </a:r>
            <a:r>
              <a:rPr spc="-11" dirty="0"/>
              <a:t>biến</a:t>
            </a:r>
            <a:r>
              <a:rPr spc="-90" dirty="0"/>
              <a:t> </a:t>
            </a:r>
            <a:r>
              <a:rPr spc="-5" dirty="0"/>
              <a:t>4-4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2026" y="799845"/>
            <a:ext cx="10815319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số câu liên quan khai báo hai biến </a:t>
            </a:r>
            <a:r>
              <a:rPr spc="5" dirty="0">
                <a:latin typeface="Calibri"/>
                <a:cs typeface="Calibri"/>
              </a:rPr>
              <a:t>cụ </a:t>
            </a:r>
            <a:r>
              <a:rPr dirty="0">
                <a:latin typeface="Calibri"/>
                <a:cs typeface="Calibri"/>
              </a:rPr>
              <a:t>thể là, studID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studName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-11" dirty="0">
                <a:latin typeface="Calibri"/>
                <a:cs typeface="Calibri"/>
              </a:rPr>
              <a:t>gán </a:t>
            </a:r>
            <a:r>
              <a:rPr dirty="0">
                <a:latin typeface="Calibri"/>
                <a:cs typeface="Calibri"/>
              </a:rPr>
              <a:t>giá</a:t>
            </a:r>
            <a:r>
              <a:rPr spc="-1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trị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7786" y="907340"/>
            <a:ext cx="5466928" cy="2123064"/>
          </a:xfrm>
          <a:prstGeom prst="rect">
            <a:avLst/>
          </a:prstGeom>
        </p:spPr>
        <p:txBody>
          <a:bodyPr vert="horz" wrap="square" lIns="0" tIns="202547" rIns="0" bIns="0" rtlCol="0">
            <a:spAutoFit/>
          </a:bodyPr>
          <a:lstStyle/>
          <a:p>
            <a:pPr marL="15114">
              <a:spcBef>
                <a:spcPts val="1595"/>
              </a:spcBef>
            </a:pPr>
            <a:r>
              <a:rPr spc="5" dirty="0">
                <a:latin typeface="Calibri"/>
                <a:cs typeface="Calibri"/>
              </a:rPr>
              <a:t>cho</a:t>
            </a:r>
            <a:r>
              <a:rPr dirty="0">
                <a:latin typeface="Calibri"/>
                <a:cs typeface="Calibri"/>
              </a:rPr>
              <a:t> họ.</a:t>
            </a:r>
            <a:endParaRPr>
              <a:latin typeface="Calibri"/>
              <a:cs typeface="Calibri"/>
            </a:endParaRPr>
          </a:p>
          <a:p>
            <a:pPr marL="105807" marR="2553755">
              <a:lnSpc>
                <a:spcPct val="121100"/>
              </a:lnSpc>
              <a:spcBef>
                <a:spcPts val="922"/>
              </a:spcBef>
            </a:pPr>
            <a:r>
              <a:rPr spc="5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studID;  </a:t>
            </a:r>
            <a:r>
              <a:rPr spc="5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studName;  </a:t>
            </a:r>
            <a:r>
              <a:rPr spc="5" dirty="0">
                <a:latin typeface="Courier New"/>
                <a:cs typeface="Courier New"/>
              </a:rPr>
              <a:t>studID =</a:t>
            </a:r>
            <a:r>
              <a:rPr spc="-3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50;</a:t>
            </a:r>
            <a:endParaRPr>
              <a:latin typeface="Courier New"/>
              <a:cs typeface="Courier New"/>
            </a:endParaRPr>
          </a:p>
          <a:p>
            <a:pPr marL="105807">
              <a:spcBef>
                <a:spcPts val="1899"/>
              </a:spcBef>
            </a:pPr>
            <a:r>
              <a:rPr spc="5" dirty="0">
                <a:latin typeface="Courier New"/>
                <a:cs typeface="Courier New"/>
              </a:rPr>
              <a:t>studName = </a:t>
            </a:r>
            <a:r>
              <a:rPr dirty="0">
                <a:latin typeface="Courier New"/>
                <a:cs typeface="Courier New"/>
              </a:rPr>
              <a:t>“David</a:t>
            </a:r>
            <a:r>
              <a:rPr spc="41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Fernando”;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2029" y="3283077"/>
            <a:ext cx="11236959" cy="659517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lnSpc>
                <a:spcPts val="2548"/>
              </a:lnSpc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Đoạn </a:t>
            </a:r>
            <a:r>
              <a:rPr spc="5" dirty="0">
                <a:latin typeface="Calibri"/>
                <a:cs typeface="Calibri"/>
              </a:rPr>
              <a:t>mã </a:t>
            </a:r>
            <a:r>
              <a:rPr spc="-11" dirty="0">
                <a:latin typeface="Calibri"/>
                <a:cs typeface="Calibri"/>
              </a:rPr>
              <a:t>gán </a:t>
            </a:r>
            <a:r>
              <a:rPr dirty="0">
                <a:latin typeface="Calibri"/>
                <a:cs typeface="Calibri"/>
              </a:rPr>
              <a:t>giá trị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biến studID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studName bằng cách sử dụng toán </a:t>
            </a:r>
            <a:r>
              <a:rPr spc="5" dirty="0">
                <a:latin typeface="Calibri"/>
                <a:cs typeface="Calibri"/>
              </a:rPr>
              <a:t>tử </a:t>
            </a:r>
            <a:r>
              <a:rPr spc="-11" dirty="0">
                <a:latin typeface="Calibri"/>
                <a:cs typeface="Calibri"/>
              </a:rPr>
              <a:t>gán</a:t>
            </a:r>
            <a:r>
              <a:rPr spc="-1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(=).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5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Giá trị </a:t>
            </a:r>
            <a:r>
              <a:rPr spc="-5" dirty="0">
                <a:latin typeface="Calibri"/>
                <a:cs typeface="Calibri"/>
              </a:rPr>
              <a:t>tên </a:t>
            </a:r>
            <a:r>
              <a:rPr dirty="0">
                <a:latin typeface="Calibri"/>
                <a:cs typeface="Calibri"/>
              </a:rPr>
              <a:t>là David Fernando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quy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trong dấu ngoặc</a:t>
            </a:r>
            <a:r>
              <a:rPr spc="-179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kép.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2029" y="4197859"/>
            <a:ext cx="10650219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số câu liên quan </a:t>
            </a:r>
            <a:r>
              <a:rPr spc="5" dirty="0">
                <a:latin typeface="Calibri"/>
                <a:cs typeface="Calibri"/>
              </a:rPr>
              <a:t>chứng minh làm </a:t>
            </a:r>
            <a:r>
              <a:rPr dirty="0">
                <a:latin typeface="Calibri"/>
                <a:cs typeface="Calibri"/>
              </a:rPr>
              <a:t>thế nào </a:t>
            </a:r>
            <a:r>
              <a:rPr spc="5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khai báo </a:t>
            </a:r>
            <a:r>
              <a:rPr spc="-11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khởi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nhiều</a:t>
            </a:r>
            <a:r>
              <a:rPr spc="-2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biến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7789" y="4351831"/>
            <a:ext cx="6826673" cy="830289"/>
          </a:xfrm>
          <a:prstGeom prst="rect">
            <a:avLst/>
          </a:prstGeom>
        </p:spPr>
        <p:txBody>
          <a:bodyPr vert="horz" wrap="square" lIns="0" tIns="146619" rIns="0" bIns="0" rtlCol="0">
            <a:spAutoFit/>
          </a:bodyPr>
          <a:lstStyle/>
          <a:p>
            <a:pPr marL="15114">
              <a:spcBef>
                <a:spcPts val="1153"/>
              </a:spcBef>
            </a:pPr>
            <a:r>
              <a:rPr dirty="0">
                <a:latin typeface="Calibri"/>
                <a:cs typeface="Calibri"/>
              </a:rPr>
              <a:t>trong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tuyên bố duy nhất trong</a:t>
            </a:r>
            <a:r>
              <a:rPr spc="-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JavaScript.</a:t>
            </a:r>
            <a:endParaRPr>
              <a:latin typeface="Calibri"/>
              <a:cs typeface="Calibri"/>
            </a:endParaRPr>
          </a:p>
          <a:p>
            <a:pPr marL="125457">
              <a:spcBef>
                <a:spcPts val="1047"/>
              </a:spcBef>
            </a:pPr>
            <a:r>
              <a:rPr spc="5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studName </a:t>
            </a:r>
            <a:r>
              <a:rPr spc="5" dirty="0">
                <a:latin typeface="Courier New"/>
                <a:cs typeface="Courier New"/>
              </a:rPr>
              <a:t>= </a:t>
            </a:r>
            <a:r>
              <a:rPr dirty="0">
                <a:latin typeface="Courier New"/>
                <a:cs typeface="Courier New"/>
              </a:rPr>
              <a:t>David, studAge </a:t>
            </a:r>
            <a:r>
              <a:rPr spc="5" dirty="0">
                <a:latin typeface="Courier New"/>
                <a:cs typeface="Courier New"/>
              </a:rPr>
              <a:t>=</a:t>
            </a:r>
            <a:r>
              <a:rPr spc="119" dirty="0">
                <a:latin typeface="Courier New"/>
                <a:cs typeface="Courier New"/>
              </a:rPr>
              <a:t> </a:t>
            </a:r>
            <a:r>
              <a:rPr spc="5" dirty="0">
                <a:latin typeface="Courier New"/>
                <a:cs typeface="Courier New"/>
              </a:rPr>
              <a:t>15;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87367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72361"/>
            <a:ext cx="248327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Mục</a:t>
            </a:r>
            <a:r>
              <a:rPr spc="-84" dirty="0"/>
              <a:t> </a:t>
            </a:r>
            <a:r>
              <a:rPr spc="-5" dirty="0"/>
              <a:t>tiêu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2029" y="795884"/>
            <a:ext cx="9029700" cy="5007437"/>
          </a:xfrm>
          <a:prstGeom prst="rect">
            <a:avLst/>
          </a:prstGeom>
        </p:spPr>
        <p:txBody>
          <a:bodyPr vert="horz" wrap="square" lIns="0" tIns="41569" rIns="0" bIns="0" rtlCol="0">
            <a:spAutoFit/>
          </a:bodyPr>
          <a:lstStyle/>
          <a:p>
            <a:pPr marL="341610" indent="-326493">
              <a:spcBef>
                <a:spcPts val="328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thích </a:t>
            </a:r>
            <a:r>
              <a:rPr sz="2400" dirty="0">
                <a:latin typeface="Calibri"/>
                <a:cs typeface="Calibri"/>
              </a:rPr>
              <a:t>về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scripting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thích </a:t>
            </a:r>
            <a:r>
              <a:rPr sz="2400" dirty="0">
                <a:latin typeface="Calibri"/>
                <a:cs typeface="Calibri"/>
              </a:rPr>
              <a:t>về </a:t>
            </a:r>
            <a:r>
              <a:rPr sz="2400" spc="5" dirty="0">
                <a:latin typeface="Calibri"/>
                <a:cs typeface="Calibri"/>
              </a:rPr>
              <a:t>ngôn </a:t>
            </a:r>
            <a:r>
              <a:rPr sz="2400" spc="11" dirty="0">
                <a:latin typeface="Calibri"/>
                <a:cs typeface="Calibri"/>
              </a:rPr>
              <a:t>ngữ</a:t>
            </a:r>
            <a:r>
              <a:rPr sz="2400" spc="-1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JavaScript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</a:t>
            </a:r>
            <a:r>
              <a:rPr sz="2400" spc="11" dirty="0">
                <a:latin typeface="Calibri"/>
                <a:cs typeface="Calibri"/>
              </a:rPr>
              <a:t>thích </a:t>
            </a:r>
            <a:r>
              <a:rPr sz="2400" dirty="0">
                <a:latin typeface="Calibri"/>
                <a:cs typeface="Calibri"/>
              </a:rPr>
              <a:t>về </a:t>
            </a:r>
            <a:r>
              <a:rPr sz="2400" spc="5" dirty="0">
                <a:latin typeface="Calibri"/>
                <a:cs typeface="Calibri"/>
              </a:rPr>
              <a:t>client-side </a:t>
            </a:r>
            <a:r>
              <a:rPr sz="2400" spc="-5" dirty="0">
                <a:latin typeface="Calibri"/>
                <a:cs typeface="Calibri"/>
              </a:rPr>
              <a:t>và </a:t>
            </a:r>
            <a:r>
              <a:rPr sz="2400" spc="5" dirty="0">
                <a:latin typeface="Calibri"/>
                <a:cs typeface="Calibri"/>
              </a:rPr>
              <a:t>server-side</a:t>
            </a:r>
            <a:r>
              <a:rPr sz="2400" spc="-1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JavaScript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11" dirty="0">
                <a:latin typeface="Calibri"/>
                <a:cs typeface="Calibri"/>
              </a:rPr>
              <a:t>Biến </a:t>
            </a:r>
            <a:r>
              <a:rPr sz="2400" spc="-5" dirty="0">
                <a:latin typeface="Calibri"/>
                <a:cs typeface="Calibri"/>
              </a:rPr>
              <a:t>và </a:t>
            </a:r>
            <a:r>
              <a:rPr sz="2400" spc="11" dirty="0">
                <a:latin typeface="Calibri"/>
                <a:cs typeface="Calibri"/>
              </a:rPr>
              <a:t>kiểu dữ </a:t>
            </a:r>
            <a:r>
              <a:rPr sz="2400" spc="5" dirty="0">
                <a:latin typeface="Calibri"/>
                <a:cs typeface="Calibri"/>
              </a:rPr>
              <a:t>liệu </a:t>
            </a:r>
            <a:r>
              <a:rPr sz="2400" dirty="0">
                <a:latin typeface="Calibri"/>
                <a:cs typeface="Calibri"/>
              </a:rPr>
              <a:t>trong JavaScript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19" dirty="0">
                <a:latin typeface="Calibri"/>
                <a:cs typeface="Calibri"/>
              </a:rPr>
              <a:t>Một </a:t>
            </a:r>
            <a:r>
              <a:rPr sz="2400" spc="5" dirty="0">
                <a:latin typeface="Calibri"/>
                <a:cs typeface="Calibri"/>
              </a:rPr>
              <a:t>số </a:t>
            </a:r>
            <a:r>
              <a:rPr sz="2400" spc="11" dirty="0">
                <a:latin typeface="Calibri"/>
                <a:cs typeface="Calibri"/>
              </a:rPr>
              <a:t>phương thức </a:t>
            </a:r>
            <a:r>
              <a:rPr sz="2400" spc="5" dirty="0">
                <a:latin typeface="Calibri"/>
                <a:cs typeface="Calibri"/>
              </a:rPr>
              <a:t>hiển thị </a:t>
            </a:r>
            <a:r>
              <a:rPr sz="2400" spc="11" dirty="0">
                <a:latin typeface="Calibri"/>
                <a:cs typeface="Calibri"/>
              </a:rPr>
              <a:t>thông </a:t>
            </a:r>
            <a:r>
              <a:rPr sz="2400" spc="5" dirty="0">
                <a:latin typeface="Calibri"/>
                <a:cs typeface="Calibri"/>
              </a:rPr>
              <a:t>tin </a:t>
            </a:r>
            <a:r>
              <a:rPr sz="2400" dirty="0">
                <a:latin typeface="Calibri"/>
                <a:cs typeface="Calibri"/>
              </a:rPr>
              <a:t>trong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JavaScript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11" dirty="0">
                <a:latin typeface="Calibri"/>
                <a:cs typeface="Calibri"/>
              </a:rPr>
              <a:t>Các ký tự không </a:t>
            </a:r>
            <a:r>
              <a:rPr sz="2400" spc="5" dirty="0">
                <a:latin typeface="Calibri"/>
                <a:cs typeface="Calibri"/>
              </a:rPr>
              <a:t>in </a:t>
            </a:r>
            <a:r>
              <a:rPr sz="2400" spc="-19" dirty="0">
                <a:latin typeface="Calibri"/>
                <a:cs typeface="Calibri"/>
              </a:rPr>
              <a:t>ra </a:t>
            </a:r>
            <a:r>
              <a:rPr sz="2400" spc="-5" dirty="0">
                <a:latin typeface="Calibri"/>
                <a:cs typeface="Calibri"/>
              </a:rPr>
              <a:t>và </a:t>
            </a:r>
            <a:r>
              <a:rPr sz="2400" spc="19" dirty="0">
                <a:latin typeface="Calibri"/>
                <a:cs typeface="Calibri"/>
              </a:rPr>
              <a:t>hàm </a:t>
            </a:r>
            <a:r>
              <a:rPr sz="2400" spc="-19" dirty="0">
                <a:latin typeface="Calibri"/>
                <a:cs typeface="Calibri"/>
              </a:rPr>
              <a:t>xây </a:t>
            </a:r>
            <a:r>
              <a:rPr sz="2400" spc="11" dirty="0">
                <a:latin typeface="Calibri"/>
                <a:cs typeface="Calibri"/>
              </a:rPr>
              <a:t>dựng sẵn </a:t>
            </a:r>
            <a:r>
              <a:rPr sz="2400" dirty="0">
                <a:latin typeface="Calibri"/>
                <a:cs typeface="Calibri"/>
              </a:rPr>
              <a:t>trong JavaScript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6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11" dirty="0">
                <a:latin typeface="Calibri"/>
                <a:cs typeface="Calibri"/>
              </a:rPr>
              <a:t>Sự kiện </a:t>
            </a:r>
            <a:r>
              <a:rPr sz="2400" spc="-11" dirty="0">
                <a:latin typeface="Calibri"/>
                <a:cs typeface="Calibri"/>
              </a:rPr>
              <a:t>và </a:t>
            </a:r>
            <a:r>
              <a:rPr sz="2400" spc="5" dirty="0">
                <a:latin typeface="Calibri"/>
                <a:cs typeface="Calibri"/>
              </a:rPr>
              <a:t>trình </a:t>
            </a:r>
            <a:r>
              <a:rPr sz="2400" spc="11" dirty="0">
                <a:latin typeface="Calibri"/>
                <a:cs typeface="Calibri"/>
              </a:rPr>
              <a:t>điều khiển sự</a:t>
            </a:r>
            <a:r>
              <a:rPr sz="2400" spc="-19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kiện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thích </a:t>
            </a:r>
            <a:r>
              <a:rPr sz="2400" dirty="0">
                <a:latin typeface="Calibri"/>
                <a:cs typeface="Calibri"/>
              </a:rPr>
              <a:t>về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jQuery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11" dirty="0">
                <a:latin typeface="Calibri"/>
                <a:cs typeface="Calibri"/>
              </a:rPr>
              <a:t>Sử dụng jQuery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Mobile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36857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6" y="95221"/>
            <a:ext cx="562271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Quy </a:t>
            </a:r>
            <a:r>
              <a:rPr spc="-24" dirty="0"/>
              <a:t>tắc </a:t>
            </a:r>
            <a:r>
              <a:rPr spc="-19" dirty="0"/>
              <a:t>đặt </a:t>
            </a:r>
            <a:r>
              <a:rPr spc="-24" dirty="0"/>
              <a:t>tên</a:t>
            </a:r>
            <a:r>
              <a:rPr spc="-60" dirty="0"/>
              <a:t> </a:t>
            </a:r>
            <a:r>
              <a:rPr spc="-11" dirty="0"/>
              <a:t>biến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20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93065" y="1829560"/>
            <a:ext cx="8406555" cy="462280"/>
          </a:xfrm>
          <a:custGeom>
            <a:avLst/>
            <a:gdLst/>
            <a:ahLst/>
            <a:cxnLst/>
            <a:rect l="l" t="t" r="r" b="b"/>
            <a:pathLst>
              <a:path w="6304915" h="462280">
                <a:moveTo>
                  <a:pt x="6258559" y="0"/>
                </a:moveTo>
                <a:lnTo>
                  <a:pt x="46177" y="0"/>
                </a:lnTo>
                <a:lnTo>
                  <a:pt x="28203" y="3633"/>
                </a:lnTo>
                <a:lnTo>
                  <a:pt x="13525" y="13541"/>
                </a:lnTo>
                <a:lnTo>
                  <a:pt x="3629" y="28235"/>
                </a:lnTo>
                <a:lnTo>
                  <a:pt x="0" y="46227"/>
                </a:lnTo>
                <a:lnTo>
                  <a:pt x="0" y="415543"/>
                </a:lnTo>
                <a:lnTo>
                  <a:pt x="3629" y="433536"/>
                </a:lnTo>
                <a:lnTo>
                  <a:pt x="13525" y="448230"/>
                </a:lnTo>
                <a:lnTo>
                  <a:pt x="28203" y="458138"/>
                </a:lnTo>
                <a:lnTo>
                  <a:pt x="46177" y="461772"/>
                </a:lnTo>
                <a:lnTo>
                  <a:pt x="6258559" y="461772"/>
                </a:lnTo>
                <a:lnTo>
                  <a:pt x="6276552" y="458138"/>
                </a:lnTo>
                <a:lnTo>
                  <a:pt x="6291246" y="448230"/>
                </a:lnTo>
                <a:lnTo>
                  <a:pt x="6301154" y="433536"/>
                </a:lnTo>
                <a:lnTo>
                  <a:pt x="6304787" y="415543"/>
                </a:lnTo>
                <a:lnTo>
                  <a:pt x="6304787" y="46227"/>
                </a:lnTo>
                <a:lnTo>
                  <a:pt x="6301154" y="28235"/>
                </a:lnTo>
                <a:lnTo>
                  <a:pt x="6291246" y="13541"/>
                </a:lnTo>
                <a:lnTo>
                  <a:pt x="6276552" y="3633"/>
                </a:lnTo>
                <a:lnTo>
                  <a:pt x="6258559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3065" y="1829560"/>
            <a:ext cx="8406555" cy="462280"/>
          </a:xfrm>
          <a:custGeom>
            <a:avLst/>
            <a:gdLst/>
            <a:ahLst/>
            <a:cxnLst/>
            <a:rect l="l" t="t" r="r" b="b"/>
            <a:pathLst>
              <a:path w="6304915" h="462280">
                <a:moveTo>
                  <a:pt x="0" y="46227"/>
                </a:moveTo>
                <a:lnTo>
                  <a:pt x="3629" y="28235"/>
                </a:lnTo>
                <a:lnTo>
                  <a:pt x="13525" y="13541"/>
                </a:lnTo>
                <a:lnTo>
                  <a:pt x="28203" y="3633"/>
                </a:lnTo>
                <a:lnTo>
                  <a:pt x="46177" y="0"/>
                </a:lnTo>
                <a:lnTo>
                  <a:pt x="6258559" y="0"/>
                </a:lnTo>
                <a:lnTo>
                  <a:pt x="6276552" y="3633"/>
                </a:lnTo>
                <a:lnTo>
                  <a:pt x="6291246" y="13541"/>
                </a:lnTo>
                <a:lnTo>
                  <a:pt x="6301154" y="28235"/>
                </a:lnTo>
                <a:lnTo>
                  <a:pt x="6304787" y="46227"/>
                </a:lnTo>
                <a:lnTo>
                  <a:pt x="6304787" y="415543"/>
                </a:lnTo>
                <a:lnTo>
                  <a:pt x="6301154" y="433536"/>
                </a:lnTo>
                <a:lnTo>
                  <a:pt x="6291246" y="448230"/>
                </a:lnTo>
                <a:lnTo>
                  <a:pt x="6276552" y="458138"/>
                </a:lnTo>
                <a:lnTo>
                  <a:pt x="6258559" y="461772"/>
                </a:lnTo>
                <a:lnTo>
                  <a:pt x="46177" y="461772"/>
                </a:lnTo>
                <a:lnTo>
                  <a:pt x="28203" y="458138"/>
                </a:lnTo>
                <a:lnTo>
                  <a:pt x="13525" y="448230"/>
                </a:lnTo>
                <a:lnTo>
                  <a:pt x="3629" y="433536"/>
                </a:lnTo>
                <a:lnTo>
                  <a:pt x="0" y="415543"/>
                </a:lnTo>
                <a:lnTo>
                  <a:pt x="0" y="4622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34310" y="2291332"/>
            <a:ext cx="714588" cy="474980"/>
          </a:xfrm>
          <a:custGeom>
            <a:avLst/>
            <a:gdLst/>
            <a:ahLst/>
            <a:cxnLst/>
            <a:rect l="l" t="t" r="r" b="b"/>
            <a:pathLst>
              <a:path w="535939" h="474980">
                <a:moveTo>
                  <a:pt x="0" y="0"/>
                </a:moveTo>
                <a:lnTo>
                  <a:pt x="0" y="474852"/>
                </a:lnTo>
                <a:lnTo>
                  <a:pt x="535940" y="474852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47545" y="2526029"/>
            <a:ext cx="7149254" cy="480060"/>
          </a:xfrm>
          <a:custGeom>
            <a:avLst/>
            <a:gdLst/>
            <a:ahLst/>
            <a:cxnLst/>
            <a:rect l="l" t="t" r="r" b="b"/>
            <a:pathLst>
              <a:path w="5361940" h="480060">
                <a:moveTo>
                  <a:pt x="5313426" y="0"/>
                </a:moveTo>
                <a:lnTo>
                  <a:pt x="48006" y="0"/>
                </a:lnTo>
                <a:lnTo>
                  <a:pt x="29307" y="3768"/>
                </a:lnTo>
                <a:lnTo>
                  <a:pt x="14049" y="14049"/>
                </a:lnTo>
                <a:lnTo>
                  <a:pt x="3768" y="29307"/>
                </a:lnTo>
                <a:lnTo>
                  <a:pt x="0" y="48006"/>
                </a:lnTo>
                <a:lnTo>
                  <a:pt x="0" y="432054"/>
                </a:lnTo>
                <a:lnTo>
                  <a:pt x="3768" y="450752"/>
                </a:lnTo>
                <a:lnTo>
                  <a:pt x="14049" y="466010"/>
                </a:lnTo>
                <a:lnTo>
                  <a:pt x="29307" y="476291"/>
                </a:lnTo>
                <a:lnTo>
                  <a:pt x="48006" y="480060"/>
                </a:lnTo>
                <a:lnTo>
                  <a:pt x="5313426" y="480060"/>
                </a:lnTo>
                <a:lnTo>
                  <a:pt x="5332124" y="476291"/>
                </a:lnTo>
                <a:lnTo>
                  <a:pt x="5347382" y="466010"/>
                </a:lnTo>
                <a:lnTo>
                  <a:pt x="5357663" y="450752"/>
                </a:lnTo>
                <a:lnTo>
                  <a:pt x="5361432" y="432054"/>
                </a:lnTo>
                <a:lnTo>
                  <a:pt x="5361432" y="48006"/>
                </a:lnTo>
                <a:lnTo>
                  <a:pt x="5357663" y="29307"/>
                </a:lnTo>
                <a:lnTo>
                  <a:pt x="5347382" y="14049"/>
                </a:lnTo>
                <a:lnTo>
                  <a:pt x="5332124" y="3768"/>
                </a:lnTo>
                <a:lnTo>
                  <a:pt x="5313426" y="0"/>
                </a:lnTo>
                <a:close/>
              </a:path>
            </a:pathLst>
          </a:custGeom>
          <a:solidFill>
            <a:srgbClr val="CCC1DA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47545" y="2526029"/>
            <a:ext cx="7149254" cy="480060"/>
          </a:xfrm>
          <a:custGeom>
            <a:avLst/>
            <a:gdLst/>
            <a:ahLst/>
            <a:cxnLst/>
            <a:rect l="l" t="t" r="r" b="b"/>
            <a:pathLst>
              <a:path w="5361940" h="480060">
                <a:moveTo>
                  <a:pt x="0" y="48006"/>
                </a:moveTo>
                <a:lnTo>
                  <a:pt x="3768" y="29307"/>
                </a:lnTo>
                <a:lnTo>
                  <a:pt x="14049" y="14049"/>
                </a:lnTo>
                <a:lnTo>
                  <a:pt x="29307" y="3768"/>
                </a:lnTo>
                <a:lnTo>
                  <a:pt x="48006" y="0"/>
                </a:lnTo>
                <a:lnTo>
                  <a:pt x="5313426" y="0"/>
                </a:lnTo>
                <a:lnTo>
                  <a:pt x="5332124" y="3768"/>
                </a:lnTo>
                <a:lnTo>
                  <a:pt x="5347382" y="14049"/>
                </a:lnTo>
                <a:lnTo>
                  <a:pt x="5357663" y="29307"/>
                </a:lnTo>
                <a:lnTo>
                  <a:pt x="5361432" y="48006"/>
                </a:lnTo>
                <a:lnTo>
                  <a:pt x="5361432" y="432054"/>
                </a:lnTo>
                <a:lnTo>
                  <a:pt x="5357663" y="450752"/>
                </a:lnTo>
                <a:lnTo>
                  <a:pt x="5347382" y="466010"/>
                </a:lnTo>
                <a:lnTo>
                  <a:pt x="5332124" y="476291"/>
                </a:lnTo>
                <a:lnTo>
                  <a:pt x="5313426" y="480060"/>
                </a:lnTo>
                <a:lnTo>
                  <a:pt x="48006" y="480060"/>
                </a:lnTo>
                <a:lnTo>
                  <a:pt x="29307" y="476291"/>
                </a:lnTo>
                <a:lnTo>
                  <a:pt x="14049" y="466010"/>
                </a:lnTo>
                <a:lnTo>
                  <a:pt x="3768" y="450752"/>
                </a:lnTo>
                <a:lnTo>
                  <a:pt x="0" y="432054"/>
                </a:lnTo>
                <a:lnTo>
                  <a:pt x="0" y="48006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34310" y="2291336"/>
            <a:ext cx="714588" cy="1138555"/>
          </a:xfrm>
          <a:custGeom>
            <a:avLst/>
            <a:gdLst/>
            <a:ahLst/>
            <a:cxnLst/>
            <a:rect l="l" t="t" r="r" b="b"/>
            <a:pathLst>
              <a:path w="535939" h="1138554">
                <a:moveTo>
                  <a:pt x="0" y="0"/>
                </a:moveTo>
                <a:lnTo>
                  <a:pt x="0" y="1138301"/>
                </a:lnTo>
                <a:lnTo>
                  <a:pt x="535940" y="1138301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47545" y="3179825"/>
            <a:ext cx="7130625" cy="500381"/>
          </a:xfrm>
          <a:custGeom>
            <a:avLst/>
            <a:gdLst/>
            <a:ahLst/>
            <a:cxnLst/>
            <a:rect l="l" t="t" r="r" b="b"/>
            <a:pathLst>
              <a:path w="5347970" h="500379">
                <a:moveTo>
                  <a:pt x="5297678" y="0"/>
                </a:moveTo>
                <a:lnTo>
                  <a:pt x="50037" y="0"/>
                </a:lnTo>
                <a:lnTo>
                  <a:pt x="30539" y="3925"/>
                </a:lnTo>
                <a:lnTo>
                  <a:pt x="14636" y="14636"/>
                </a:lnTo>
                <a:lnTo>
                  <a:pt x="3925" y="30539"/>
                </a:lnTo>
                <a:lnTo>
                  <a:pt x="0" y="50037"/>
                </a:lnTo>
                <a:lnTo>
                  <a:pt x="0" y="449834"/>
                </a:lnTo>
                <a:lnTo>
                  <a:pt x="3925" y="469332"/>
                </a:lnTo>
                <a:lnTo>
                  <a:pt x="14636" y="485235"/>
                </a:lnTo>
                <a:lnTo>
                  <a:pt x="30539" y="495946"/>
                </a:lnTo>
                <a:lnTo>
                  <a:pt x="50037" y="499872"/>
                </a:lnTo>
                <a:lnTo>
                  <a:pt x="5297678" y="499872"/>
                </a:lnTo>
                <a:lnTo>
                  <a:pt x="5317176" y="495946"/>
                </a:lnTo>
                <a:lnTo>
                  <a:pt x="5333079" y="485235"/>
                </a:lnTo>
                <a:lnTo>
                  <a:pt x="5343790" y="469332"/>
                </a:lnTo>
                <a:lnTo>
                  <a:pt x="5347716" y="449834"/>
                </a:lnTo>
                <a:lnTo>
                  <a:pt x="5347716" y="50037"/>
                </a:lnTo>
                <a:lnTo>
                  <a:pt x="5343790" y="30539"/>
                </a:lnTo>
                <a:lnTo>
                  <a:pt x="5333079" y="14636"/>
                </a:lnTo>
                <a:lnTo>
                  <a:pt x="5317176" y="3925"/>
                </a:lnTo>
                <a:lnTo>
                  <a:pt x="5297678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47545" y="3179825"/>
            <a:ext cx="7130625" cy="500381"/>
          </a:xfrm>
          <a:custGeom>
            <a:avLst/>
            <a:gdLst/>
            <a:ahLst/>
            <a:cxnLst/>
            <a:rect l="l" t="t" r="r" b="b"/>
            <a:pathLst>
              <a:path w="5347970" h="500379">
                <a:moveTo>
                  <a:pt x="0" y="50037"/>
                </a:moveTo>
                <a:lnTo>
                  <a:pt x="3925" y="30539"/>
                </a:lnTo>
                <a:lnTo>
                  <a:pt x="14636" y="14636"/>
                </a:lnTo>
                <a:lnTo>
                  <a:pt x="30539" y="3925"/>
                </a:lnTo>
                <a:lnTo>
                  <a:pt x="50037" y="0"/>
                </a:lnTo>
                <a:lnTo>
                  <a:pt x="5297678" y="0"/>
                </a:lnTo>
                <a:lnTo>
                  <a:pt x="5317176" y="3925"/>
                </a:lnTo>
                <a:lnTo>
                  <a:pt x="5333079" y="14636"/>
                </a:lnTo>
                <a:lnTo>
                  <a:pt x="5343790" y="30539"/>
                </a:lnTo>
                <a:lnTo>
                  <a:pt x="5347716" y="50037"/>
                </a:lnTo>
                <a:lnTo>
                  <a:pt x="5347716" y="449834"/>
                </a:lnTo>
                <a:lnTo>
                  <a:pt x="5343790" y="469332"/>
                </a:lnTo>
                <a:lnTo>
                  <a:pt x="5333079" y="485235"/>
                </a:lnTo>
                <a:lnTo>
                  <a:pt x="5317176" y="495946"/>
                </a:lnTo>
                <a:lnTo>
                  <a:pt x="5297678" y="499872"/>
                </a:lnTo>
                <a:lnTo>
                  <a:pt x="50037" y="499872"/>
                </a:lnTo>
                <a:lnTo>
                  <a:pt x="30539" y="495946"/>
                </a:lnTo>
                <a:lnTo>
                  <a:pt x="14636" y="485235"/>
                </a:lnTo>
                <a:lnTo>
                  <a:pt x="3925" y="469332"/>
                </a:lnTo>
                <a:lnTo>
                  <a:pt x="0" y="449834"/>
                </a:lnTo>
                <a:lnTo>
                  <a:pt x="0" y="50037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34310" y="2291334"/>
            <a:ext cx="714588" cy="1793876"/>
          </a:xfrm>
          <a:custGeom>
            <a:avLst/>
            <a:gdLst/>
            <a:ahLst/>
            <a:cxnLst/>
            <a:rect l="l" t="t" r="r" b="b"/>
            <a:pathLst>
              <a:path w="535939" h="1793875">
                <a:moveTo>
                  <a:pt x="0" y="0"/>
                </a:moveTo>
                <a:lnTo>
                  <a:pt x="0" y="1793747"/>
                </a:lnTo>
                <a:lnTo>
                  <a:pt x="535940" y="1793747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47543" y="3826003"/>
            <a:ext cx="7162799" cy="518158"/>
          </a:xfrm>
          <a:custGeom>
            <a:avLst/>
            <a:gdLst/>
            <a:ahLst/>
            <a:cxnLst/>
            <a:rect l="l" t="t" r="r" b="b"/>
            <a:pathLst>
              <a:path w="6431280" h="518160">
                <a:moveTo>
                  <a:pt x="6379464" y="0"/>
                </a:moveTo>
                <a:lnTo>
                  <a:pt x="51816" y="0"/>
                </a:lnTo>
                <a:lnTo>
                  <a:pt x="31664" y="4077"/>
                </a:lnTo>
                <a:lnTo>
                  <a:pt x="15192" y="15192"/>
                </a:lnTo>
                <a:lnTo>
                  <a:pt x="4077" y="31664"/>
                </a:lnTo>
                <a:lnTo>
                  <a:pt x="0" y="51816"/>
                </a:lnTo>
                <a:lnTo>
                  <a:pt x="0" y="466344"/>
                </a:lnTo>
                <a:lnTo>
                  <a:pt x="4077" y="486495"/>
                </a:lnTo>
                <a:lnTo>
                  <a:pt x="15192" y="502967"/>
                </a:lnTo>
                <a:lnTo>
                  <a:pt x="31664" y="514082"/>
                </a:lnTo>
                <a:lnTo>
                  <a:pt x="51816" y="518160"/>
                </a:lnTo>
                <a:lnTo>
                  <a:pt x="6379464" y="518160"/>
                </a:lnTo>
                <a:lnTo>
                  <a:pt x="6399615" y="514082"/>
                </a:lnTo>
                <a:lnTo>
                  <a:pt x="6416087" y="502967"/>
                </a:lnTo>
                <a:lnTo>
                  <a:pt x="6427202" y="486495"/>
                </a:lnTo>
                <a:lnTo>
                  <a:pt x="6431280" y="466344"/>
                </a:lnTo>
                <a:lnTo>
                  <a:pt x="6431280" y="51816"/>
                </a:lnTo>
                <a:lnTo>
                  <a:pt x="6427202" y="31664"/>
                </a:lnTo>
                <a:lnTo>
                  <a:pt x="6416087" y="15192"/>
                </a:lnTo>
                <a:lnTo>
                  <a:pt x="6399615" y="4077"/>
                </a:lnTo>
                <a:lnTo>
                  <a:pt x="6379464" y="0"/>
                </a:lnTo>
                <a:close/>
              </a:path>
            </a:pathLst>
          </a:custGeom>
          <a:solidFill>
            <a:srgbClr val="C3D59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47544" y="3826003"/>
            <a:ext cx="7162798" cy="518158"/>
          </a:xfrm>
          <a:custGeom>
            <a:avLst/>
            <a:gdLst/>
            <a:ahLst/>
            <a:cxnLst/>
            <a:rect l="l" t="t" r="r" b="b"/>
            <a:pathLst>
              <a:path w="6431280" h="518160">
                <a:moveTo>
                  <a:pt x="0" y="51816"/>
                </a:moveTo>
                <a:lnTo>
                  <a:pt x="4077" y="31664"/>
                </a:lnTo>
                <a:lnTo>
                  <a:pt x="15192" y="15192"/>
                </a:lnTo>
                <a:lnTo>
                  <a:pt x="31664" y="4077"/>
                </a:lnTo>
                <a:lnTo>
                  <a:pt x="51816" y="0"/>
                </a:lnTo>
                <a:lnTo>
                  <a:pt x="6379464" y="0"/>
                </a:lnTo>
                <a:lnTo>
                  <a:pt x="6399615" y="4077"/>
                </a:lnTo>
                <a:lnTo>
                  <a:pt x="6416087" y="15192"/>
                </a:lnTo>
                <a:lnTo>
                  <a:pt x="6427202" y="31664"/>
                </a:lnTo>
                <a:lnTo>
                  <a:pt x="6431280" y="51816"/>
                </a:lnTo>
                <a:lnTo>
                  <a:pt x="6431280" y="466344"/>
                </a:lnTo>
                <a:lnTo>
                  <a:pt x="6427202" y="486495"/>
                </a:lnTo>
                <a:lnTo>
                  <a:pt x="6416087" y="502967"/>
                </a:lnTo>
                <a:lnTo>
                  <a:pt x="6399615" y="514082"/>
                </a:lnTo>
                <a:lnTo>
                  <a:pt x="6379464" y="518160"/>
                </a:lnTo>
                <a:lnTo>
                  <a:pt x="51816" y="518160"/>
                </a:lnTo>
                <a:lnTo>
                  <a:pt x="31664" y="514082"/>
                </a:lnTo>
                <a:lnTo>
                  <a:pt x="15192" y="502967"/>
                </a:lnTo>
                <a:lnTo>
                  <a:pt x="4077" y="486495"/>
                </a:lnTo>
                <a:lnTo>
                  <a:pt x="0" y="466344"/>
                </a:lnTo>
                <a:lnTo>
                  <a:pt x="0" y="51816"/>
                </a:lnTo>
                <a:close/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34310" y="2291334"/>
            <a:ext cx="764540" cy="2422525"/>
          </a:xfrm>
          <a:custGeom>
            <a:avLst/>
            <a:gdLst/>
            <a:ahLst/>
            <a:cxnLst/>
            <a:rect l="l" t="t" r="r" b="b"/>
            <a:pathLst>
              <a:path w="573405" h="2422525">
                <a:moveTo>
                  <a:pt x="0" y="0"/>
                </a:moveTo>
                <a:lnTo>
                  <a:pt x="0" y="2422397"/>
                </a:lnTo>
                <a:lnTo>
                  <a:pt x="573023" y="2422397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98347" y="4484372"/>
            <a:ext cx="7111995" cy="459105"/>
          </a:xfrm>
          <a:custGeom>
            <a:avLst/>
            <a:gdLst/>
            <a:ahLst/>
            <a:cxnLst/>
            <a:rect l="l" t="t" r="r" b="b"/>
            <a:pathLst>
              <a:path w="6236334" h="459104">
                <a:moveTo>
                  <a:pt x="6190361" y="0"/>
                </a:moveTo>
                <a:lnTo>
                  <a:pt x="45847" y="0"/>
                </a:lnTo>
                <a:lnTo>
                  <a:pt x="28021" y="3609"/>
                </a:lnTo>
                <a:lnTo>
                  <a:pt x="13446" y="13446"/>
                </a:lnTo>
                <a:lnTo>
                  <a:pt x="3609" y="28021"/>
                </a:lnTo>
                <a:lnTo>
                  <a:pt x="0" y="45846"/>
                </a:lnTo>
                <a:lnTo>
                  <a:pt x="0" y="412876"/>
                </a:lnTo>
                <a:lnTo>
                  <a:pt x="3609" y="430702"/>
                </a:lnTo>
                <a:lnTo>
                  <a:pt x="13446" y="445277"/>
                </a:lnTo>
                <a:lnTo>
                  <a:pt x="28021" y="455114"/>
                </a:lnTo>
                <a:lnTo>
                  <a:pt x="45847" y="458723"/>
                </a:lnTo>
                <a:lnTo>
                  <a:pt x="6190361" y="458723"/>
                </a:lnTo>
                <a:lnTo>
                  <a:pt x="6208186" y="455114"/>
                </a:lnTo>
                <a:lnTo>
                  <a:pt x="6222761" y="445277"/>
                </a:lnTo>
                <a:lnTo>
                  <a:pt x="6232598" y="430702"/>
                </a:lnTo>
                <a:lnTo>
                  <a:pt x="6236208" y="412876"/>
                </a:lnTo>
                <a:lnTo>
                  <a:pt x="6236208" y="45846"/>
                </a:lnTo>
                <a:lnTo>
                  <a:pt x="6232598" y="28021"/>
                </a:lnTo>
                <a:lnTo>
                  <a:pt x="6222761" y="13446"/>
                </a:lnTo>
                <a:lnTo>
                  <a:pt x="6208186" y="3609"/>
                </a:lnTo>
                <a:lnTo>
                  <a:pt x="6190361" y="0"/>
                </a:lnTo>
                <a:close/>
              </a:path>
            </a:pathLst>
          </a:custGeom>
          <a:solidFill>
            <a:srgbClr val="D99593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98347" y="4484372"/>
            <a:ext cx="7111995" cy="459105"/>
          </a:xfrm>
          <a:custGeom>
            <a:avLst/>
            <a:gdLst/>
            <a:ahLst/>
            <a:cxnLst/>
            <a:rect l="l" t="t" r="r" b="b"/>
            <a:pathLst>
              <a:path w="6236334" h="459104">
                <a:moveTo>
                  <a:pt x="0" y="45846"/>
                </a:moveTo>
                <a:lnTo>
                  <a:pt x="3609" y="28021"/>
                </a:lnTo>
                <a:lnTo>
                  <a:pt x="13446" y="13446"/>
                </a:lnTo>
                <a:lnTo>
                  <a:pt x="28021" y="3609"/>
                </a:lnTo>
                <a:lnTo>
                  <a:pt x="45847" y="0"/>
                </a:lnTo>
                <a:lnTo>
                  <a:pt x="6190361" y="0"/>
                </a:lnTo>
                <a:lnTo>
                  <a:pt x="6208186" y="3609"/>
                </a:lnTo>
                <a:lnTo>
                  <a:pt x="6222761" y="13446"/>
                </a:lnTo>
                <a:lnTo>
                  <a:pt x="6232598" y="28021"/>
                </a:lnTo>
                <a:lnTo>
                  <a:pt x="6236208" y="45846"/>
                </a:lnTo>
                <a:lnTo>
                  <a:pt x="6236208" y="412876"/>
                </a:lnTo>
                <a:lnTo>
                  <a:pt x="6232598" y="430702"/>
                </a:lnTo>
                <a:lnTo>
                  <a:pt x="6222761" y="445277"/>
                </a:lnTo>
                <a:lnTo>
                  <a:pt x="6208186" y="455114"/>
                </a:lnTo>
                <a:lnTo>
                  <a:pt x="6190361" y="458723"/>
                </a:lnTo>
                <a:lnTo>
                  <a:pt x="45847" y="458723"/>
                </a:lnTo>
                <a:lnTo>
                  <a:pt x="28021" y="455114"/>
                </a:lnTo>
                <a:lnTo>
                  <a:pt x="13446" y="445277"/>
                </a:lnTo>
                <a:lnTo>
                  <a:pt x="3609" y="430702"/>
                </a:lnTo>
                <a:lnTo>
                  <a:pt x="0" y="412876"/>
                </a:lnTo>
                <a:lnTo>
                  <a:pt x="0" y="45846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34310" y="2291335"/>
            <a:ext cx="764540" cy="3035300"/>
          </a:xfrm>
          <a:custGeom>
            <a:avLst/>
            <a:gdLst/>
            <a:ahLst/>
            <a:cxnLst/>
            <a:rect l="l" t="t" r="r" b="b"/>
            <a:pathLst>
              <a:path w="573405" h="3035300">
                <a:moveTo>
                  <a:pt x="0" y="0"/>
                </a:moveTo>
                <a:lnTo>
                  <a:pt x="0" y="3035300"/>
                </a:lnTo>
                <a:lnTo>
                  <a:pt x="573023" y="3035300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98344" y="5112258"/>
            <a:ext cx="7075594" cy="428626"/>
          </a:xfrm>
          <a:custGeom>
            <a:avLst/>
            <a:gdLst/>
            <a:ahLst/>
            <a:cxnLst/>
            <a:rect l="l" t="t" r="r" b="b"/>
            <a:pathLst>
              <a:path w="5306695" h="428625">
                <a:moveTo>
                  <a:pt x="5263769" y="0"/>
                </a:moveTo>
                <a:lnTo>
                  <a:pt x="42799" y="0"/>
                </a:lnTo>
                <a:lnTo>
                  <a:pt x="26146" y="3365"/>
                </a:lnTo>
                <a:lnTo>
                  <a:pt x="12541" y="12541"/>
                </a:lnTo>
                <a:lnTo>
                  <a:pt x="3365" y="26146"/>
                </a:lnTo>
                <a:lnTo>
                  <a:pt x="0" y="42799"/>
                </a:lnTo>
                <a:lnTo>
                  <a:pt x="0" y="385445"/>
                </a:lnTo>
                <a:lnTo>
                  <a:pt x="3365" y="402097"/>
                </a:lnTo>
                <a:lnTo>
                  <a:pt x="12541" y="415702"/>
                </a:lnTo>
                <a:lnTo>
                  <a:pt x="26146" y="424878"/>
                </a:lnTo>
                <a:lnTo>
                  <a:pt x="42799" y="428244"/>
                </a:lnTo>
                <a:lnTo>
                  <a:pt x="5263769" y="428244"/>
                </a:lnTo>
                <a:lnTo>
                  <a:pt x="5280421" y="424878"/>
                </a:lnTo>
                <a:lnTo>
                  <a:pt x="5294026" y="415702"/>
                </a:lnTo>
                <a:lnTo>
                  <a:pt x="5303202" y="402097"/>
                </a:lnTo>
                <a:lnTo>
                  <a:pt x="5306568" y="385445"/>
                </a:lnTo>
                <a:lnTo>
                  <a:pt x="5306568" y="42799"/>
                </a:lnTo>
                <a:lnTo>
                  <a:pt x="5303202" y="26146"/>
                </a:lnTo>
                <a:lnTo>
                  <a:pt x="5294026" y="12541"/>
                </a:lnTo>
                <a:lnTo>
                  <a:pt x="5280421" y="3365"/>
                </a:lnTo>
                <a:lnTo>
                  <a:pt x="5263769" y="0"/>
                </a:lnTo>
                <a:close/>
              </a:path>
            </a:pathLst>
          </a:custGeom>
          <a:solidFill>
            <a:srgbClr val="94B3D6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98344" y="5112258"/>
            <a:ext cx="7075594" cy="428626"/>
          </a:xfrm>
          <a:custGeom>
            <a:avLst/>
            <a:gdLst/>
            <a:ahLst/>
            <a:cxnLst/>
            <a:rect l="l" t="t" r="r" b="b"/>
            <a:pathLst>
              <a:path w="5306695" h="428625">
                <a:moveTo>
                  <a:pt x="0" y="42799"/>
                </a:moveTo>
                <a:lnTo>
                  <a:pt x="3365" y="26146"/>
                </a:lnTo>
                <a:lnTo>
                  <a:pt x="12541" y="12541"/>
                </a:lnTo>
                <a:lnTo>
                  <a:pt x="26146" y="3365"/>
                </a:lnTo>
                <a:lnTo>
                  <a:pt x="42799" y="0"/>
                </a:lnTo>
                <a:lnTo>
                  <a:pt x="5263769" y="0"/>
                </a:lnTo>
                <a:lnTo>
                  <a:pt x="5280421" y="3365"/>
                </a:lnTo>
                <a:lnTo>
                  <a:pt x="5294026" y="12541"/>
                </a:lnTo>
                <a:lnTo>
                  <a:pt x="5303202" y="26146"/>
                </a:lnTo>
                <a:lnTo>
                  <a:pt x="5306568" y="42799"/>
                </a:lnTo>
                <a:lnTo>
                  <a:pt x="5306568" y="385445"/>
                </a:lnTo>
                <a:lnTo>
                  <a:pt x="5303202" y="402097"/>
                </a:lnTo>
                <a:lnTo>
                  <a:pt x="5294026" y="415702"/>
                </a:lnTo>
                <a:lnTo>
                  <a:pt x="5280421" y="424878"/>
                </a:lnTo>
                <a:lnTo>
                  <a:pt x="5263769" y="428244"/>
                </a:lnTo>
                <a:lnTo>
                  <a:pt x="42799" y="428244"/>
                </a:lnTo>
                <a:lnTo>
                  <a:pt x="26146" y="424878"/>
                </a:lnTo>
                <a:lnTo>
                  <a:pt x="12541" y="415702"/>
                </a:lnTo>
                <a:lnTo>
                  <a:pt x="3365" y="402097"/>
                </a:lnTo>
                <a:lnTo>
                  <a:pt x="0" y="385445"/>
                </a:lnTo>
                <a:lnTo>
                  <a:pt x="0" y="42799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34310" y="2291335"/>
            <a:ext cx="764540" cy="3634104"/>
          </a:xfrm>
          <a:custGeom>
            <a:avLst/>
            <a:gdLst/>
            <a:ahLst/>
            <a:cxnLst/>
            <a:rect l="l" t="t" r="r" b="b"/>
            <a:pathLst>
              <a:path w="573405" h="3634104">
                <a:moveTo>
                  <a:pt x="0" y="0"/>
                </a:moveTo>
                <a:lnTo>
                  <a:pt x="0" y="3633851"/>
                </a:lnTo>
                <a:lnTo>
                  <a:pt x="573023" y="3633851"/>
                </a:lnTo>
              </a:path>
            </a:pathLst>
          </a:custGeom>
          <a:ln w="25907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98342" y="5711190"/>
            <a:ext cx="7111999" cy="428626"/>
          </a:xfrm>
          <a:custGeom>
            <a:avLst/>
            <a:gdLst/>
            <a:ahLst/>
            <a:cxnLst/>
            <a:rect l="l" t="t" r="r" b="b"/>
            <a:pathLst>
              <a:path w="5334000" h="428625">
                <a:moveTo>
                  <a:pt x="5291201" y="0"/>
                </a:moveTo>
                <a:lnTo>
                  <a:pt x="42799" y="0"/>
                </a:lnTo>
                <a:lnTo>
                  <a:pt x="26146" y="3365"/>
                </a:lnTo>
                <a:lnTo>
                  <a:pt x="12541" y="12544"/>
                </a:lnTo>
                <a:lnTo>
                  <a:pt x="3365" y="26156"/>
                </a:lnTo>
                <a:lnTo>
                  <a:pt x="0" y="42824"/>
                </a:lnTo>
                <a:lnTo>
                  <a:pt x="0" y="385419"/>
                </a:lnTo>
                <a:lnTo>
                  <a:pt x="3365" y="402087"/>
                </a:lnTo>
                <a:lnTo>
                  <a:pt x="12541" y="415699"/>
                </a:lnTo>
                <a:lnTo>
                  <a:pt x="26146" y="424878"/>
                </a:lnTo>
                <a:lnTo>
                  <a:pt x="42799" y="428244"/>
                </a:lnTo>
                <a:lnTo>
                  <a:pt x="5291201" y="428244"/>
                </a:lnTo>
                <a:lnTo>
                  <a:pt x="5307853" y="424878"/>
                </a:lnTo>
                <a:lnTo>
                  <a:pt x="5321458" y="415699"/>
                </a:lnTo>
                <a:lnTo>
                  <a:pt x="5330634" y="402087"/>
                </a:lnTo>
                <a:lnTo>
                  <a:pt x="5334000" y="385419"/>
                </a:lnTo>
                <a:lnTo>
                  <a:pt x="5334000" y="42824"/>
                </a:lnTo>
                <a:lnTo>
                  <a:pt x="5330634" y="26156"/>
                </a:lnTo>
                <a:lnTo>
                  <a:pt x="5321458" y="12544"/>
                </a:lnTo>
                <a:lnTo>
                  <a:pt x="5307853" y="3365"/>
                </a:lnTo>
                <a:lnTo>
                  <a:pt x="5291201" y="0"/>
                </a:lnTo>
                <a:close/>
              </a:path>
            </a:pathLst>
          </a:custGeom>
          <a:solidFill>
            <a:srgbClr val="C4BC96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98342" y="5711190"/>
            <a:ext cx="7111999" cy="428626"/>
          </a:xfrm>
          <a:custGeom>
            <a:avLst/>
            <a:gdLst/>
            <a:ahLst/>
            <a:cxnLst/>
            <a:rect l="l" t="t" r="r" b="b"/>
            <a:pathLst>
              <a:path w="5334000" h="428625">
                <a:moveTo>
                  <a:pt x="0" y="42824"/>
                </a:moveTo>
                <a:lnTo>
                  <a:pt x="3365" y="26156"/>
                </a:lnTo>
                <a:lnTo>
                  <a:pt x="12541" y="12544"/>
                </a:lnTo>
                <a:lnTo>
                  <a:pt x="26146" y="3365"/>
                </a:lnTo>
                <a:lnTo>
                  <a:pt x="42799" y="0"/>
                </a:lnTo>
                <a:lnTo>
                  <a:pt x="5291201" y="0"/>
                </a:lnTo>
                <a:lnTo>
                  <a:pt x="5307853" y="3365"/>
                </a:lnTo>
                <a:lnTo>
                  <a:pt x="5321458" y="12544"/>
                </a:lnTo>
                <a:lnTo>
                  <a:pt x="5330634" y="26156"/>
                </a:lnTo>
                <a:lnTo>
                  <a:pt x="5334000" y="42824"/>
                </a:lnTo>
                <a:lnTo>
                  <a:pt x="5334000" y="385419"/>
                </a:lnTo>
                <a:lnTo>
                  <a:pt x="5330634" y="402087"/>
                </a:lnTo>
                <a:lnTo>
                  <a:pt x="5321458" y="415699"/>
                </a:lnTo>
                <a:lnTo>
                  <a:pt x="5307853" y="424878"/>
                </a:lnTo>
                <a:lnTo>
                  <a:pt x="5291201" y="428244"/>
                </a:lnTo>
                <a:lnTo>
                  <a:pt x="42799" y="428244"/>
                </a:lnTo>
                <a:lnTo>
                  <a:pt x="26146" y="424878"/>
                </a:lnTo>
                <a:lnTo>
                  <a:pt x="12541" y="415699"/>
                </a:lnTo>
                <a:lnTo>
                  <a:pt x="3365" y="402087"/>
                </a:lnTo>
                <a:lnTo>
                  <a:pt x="0" y="385419"/>
                </a:lnTo>
                <a:lnTo>
                  <a:pt x="0" y="42824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42950" y="622983"/>
            <a:ext cx="11590020" cy="2896220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lnSpc>
                <a:spcPts val="2572"/>
              </a:lnSpc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JavaScript là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ngôn ngữ phần biệt </a:t>
            </a:r>
            <a:r>
              <a:rPr spc="5" dirty="0">
                <a:latin typeface="Calibri"/>
                <a:cs typeface="Calibri"/>
              </a:rPr>
              <a:t>chữ </a:t>
            </a:r>
            <a:r>
              <a:rPr dirty="0">
                <a:latin typeface="Calibri"/>
                <a:cs typeface="Calibri"/>
              </a:rPr>
              <a:t>hoa </a:t>
            </a:r>
            <a:r>
              <a:rPr spc="-11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chữ</a:t>
            </a:r>
            <a:r>
              <a:rPr spc="-14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thường.</a:t>
            </a:r>
            <a:endParaRPr dirty="0">
              <a:latin typeface="Calibri"/>
              <a:cs typeface="Calibri"/>
            </a:endParaRPr>
          </a:p>
          <a:p>
            <a:pPr marL="341610" indent="-326493">
              <a:lnSpc>
                <a:spcPts val="248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Các biến </a:t>
            </a:r>
            <a:r>
              <a:rPr spc="5" dirty="0">
                <a:latin typeface="Calibri"/>
                <a:cs typeface="Calibri"/>
              </a:rPr>
              <a:t>X </a:t>
            </a:r>
            <a:r>
              <a:rPr spc="-11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x được </a:t>
            </a:r>
            <a:r>
              <a:rPr dirty="0">
                <a:latin typeface="Calibri"/>
                <a:cs typeface="Calibri"/>
              </a:rPr>
              <a:t>coi </a:t>
            </a:r>
            <a:r>
              <a:rPr spc="5" dirty="0">
                <a:latin typeface="Calibri"/>
                <a:cs typeface="Calibri"/>
              </a:rPr>
              <a:t>như </a:t>
            </a:r>
            <a:r>
              <a:rPr dirty="0">
                <a:latin typeface="Calibri"/>
                <a:cs typeface="Calibri"/>
              </a:rPr>
              <a:t>là hai biến </a:t>
            </a:r>
            <a:r>
              <a:rPr spc="5" dirty="0">
                <a:latin typeface="Calibri"/>
                <a:cs typeface="Calibri"/>
              </a:rPr>
              <a:t>khác</a:t>
            </a:r>
            <a:r>
              <a:rPr spc="-20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nhau.</a:t>
            </a:r>
          </a:p>
          <a:p>
            <a:pPr marL="341610" indent="-326493">
              <a:lnSpc>
                <a:spcPts val="2553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JavaScript bao gồm quy </a:t>
            </a:r>
            <a:r>
              <a:rPr spc="-5" dirty="0">
                <a:latin typeface="Calibri"/>
                <a:cs typeface="Calibri"/>
              </a:rPr>
              <a:t>tắc </a:t>
            </a:r>
            <a:r>
              <a:rPr dirty="0">
                <a:latin typeface="Calibri"/>
                <a:cs typeface="Calibri"/>
              </a:rPr>
              <a:t>nhất </a:t>
            </a:r>
            <a:r>
              <a:rPr spc="5" dirty="0">
                <a:latin typeface="Calibri"/>
                <a:cs typeface="Calibri"/>
              </a:rPr>
              <a:t>định để </a:t>
            </a:r>
            <a:r>
              <a:rPr dirty="0">
                <a:latin typeface="Calibri"/>
                <a:cs typeface="Calibri"/>
              </a:rPr>
              <a:t>đặt </a:t>
            </a:r>
            <a:r>
              <a:rPr spc="-5" dirty="0">
                <a:latin typeface="Calibri"/>
                <a:cs typeface="Calibri"/>
              </a:rPr>
              <a:t>tên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biến như</a:t>
            </a:r>
            <a:r>
              <a:rPr spc="-20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</a:p>
          <a:p>
            <a:pPr marL="1745834" marR="1055813" indent="-757">
              <a:lnSpc>
                <a:spcPct val="272100"/>
              </a:lnSpc>
              <a:spcBef>
                <a:spcPts val="350"/>
              </a:spcBef>
            </a:pPr>
            <a:endParaRPr lang="en-US" sz="19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 marL="1787403">
              <a:spcBef>
                <a:spcPts val="1267"/>
              </a:spcBef>
            </a:pPr>
            <a:r>
              <a:rPr sz="1900" spc="-11" smtClean="0">
                <a:latin typeface="Calibri"/>
                <a:cs typeface="Calibri"/>
              </a:rPr>
              <a:t>.</a:t>
            </a:r>
            <a:endParaRPr sz="19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0130" y="1902948"/>
            <a:ext cx="464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Tên biến trong JavaScript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76052" y="2569963"/>
            <a:ext cx="652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Có thể bao gồm chữ số, dấu gạch dưới, và các ký tự chữ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779862" y="3201725"/>
            <a:ext cx="652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Phải bắt đầu bằng chữ hoặc ký tự gạch dưới 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774357" y="3860293"/>
            <a:ext cx="652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Không thể bắt đầu bằng số và không thể chứa dấu chấm</a:t>
            </a:r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765638" y="4530855"/>
            <a:ext cx="652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Không chứa các ký tự đặc biệt</a:t>
            </a:r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792560" y="5141905"/>
            <a:ext cx="652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Không thể chứa khoảng trắng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781130" y="5745480"/>
            <a:ext cx="652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Không thể là một từ khóa của JavaScript</a:t>
            </a:r>
            <a:endParaRPr lang="en-US"/>
          </a:p>
        </p:txBody>
      </p:sp>
      <p:sp>
        <p:nvSpPr>
          <p:cNvPr id="3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6834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8206"/>
            <a:ext cx="8950960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spc="-5" dirty="0"/>
              <a:t>Các </a:t>
            </a:r>
            <a:r>
              <a:rPr dirty="0"/>
              <a:t>kiểu </a:t>
            </a:r>
            <a:r>
              <a:rPr spc="-5" dirty="0"/>
              <a:t>dữ liệu </a:t>
            </a:r>
            <a:r>
              <a:rPr spc="-24" dirty="0"/>
              <a:t>trong </a:t>
            </a:r>
            <a:r>
              <a:rPr spc="-19" dirty="0"/>
              <a:t>JavaScript</a:t>
            </a:r>
            <a:r>
              <a:rPr spc="-84" dirty="0"/>
              <a:t> </a:t>
            </a:r>
            <a:r>
              <a:rPr dirty="0"/>
              <a:t>1-3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2024" y="914147"/>
            <a:ext cx="11094721" cy="1339488"/>
          </a:xfrm>
          <a:prstGeom prst="rect">
            <a:avLst/>
          </a:prstGeom>
        </p:spPr>
        <p:txBody>
          <a:bodyPr vert="horz" wrap="square" lIns="0" tIns="43834" rIns="0" bIns="0" rtlCol="0">
            <a:spAutoFit/>
          </a:bodyPr>
          <a:lstStyle/>
          <a:p>
            <a:pPr marL="341610" marR="6047" indent="-326493">
              <a:lnSpc>
                <a:spcPts val="2499"/>
              </a:lnSpc>
              <a:spcBef>
                <a:spcPts val="34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Để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loại dữ liệu có thể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lưu trữ trong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biến, </a:t>
            </a:r>
            <a:r>
              <a:rPr spc="-5" dirty="0">
                <a:latin typeface="Calibri"/>
                <a:cs typeface="Calibri"/>
              </a:rPr>
              <a:t>JavaScript </a:t>
            </a:r>
            <a:r>
              <a:rPr spc="5" dirty="0">
                <a:latin typeface="Calibri"/>
                <a:cs typeface="Calibri"/>
              </a:rPr>
              <a:t>cung </a:t>
            </a:r>
            <a:r>
              <a:rPr dirty="0">
                <a:latin typeface="Calibri"/>
                <a:cs typeface="Calibri"/>
              </a:rPr>
              <a:t>cấp</a:t>
            </a:r>
            <a:r>
              <a:rPr spc="-1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  loại dữ liệu </a:t>
            </a:r>
            <a:r>
              <a:rPr spc="5" dirty="0">
                <a:latin typeface="Calibri"/>
                <a:cs typeface="Calibri"/>
              </a:rPr>
              <a:t>khác</a:t>
            </a:r>
            <a:r>
              <a:rPr spc="-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nhau.</a:t>
            </a:r>
          </a:p>
          <a:p>
            <a:pPr marL="341610" indent="-326493">
              <a:lnSpc>
                <a:spcPts val="236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Các kiểu dữ liệu trong JavaScript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phân </a:t>
            </a:r>
            <a:r>
              <a:rPr spc="5" dirty="0">
                <a:latin typeface="Calibri"/>
                <a:cs typeface="Calibri"/>
              </a:rPr>
              <a:t>thành </a:t>
            </a:r>
            <a:r>
              <a:rPr dirty="0">
                <a:latin typeface="Calibri"/>
                <a:cs typeface="Calibri"/>
              </a:rPr>
              <a:t>hai loại lớn </a:t>
            </a:r>
            <a:r>
              <a:rPr spc="5" dirty="0">
                <a:latin typeface="Calibri"/>
                <a:cs typeface="Calibri"/>
              </a:rPr>
              <a:t>cụ </a:t>
            </a:r>
            <a:r>
              <a:rPr dirty="0">
                <a:latin typeface="Calibri"/>
                <a:cs typeface="Calibri"/>
              </a:rPr>
              <a:t>thể là, các kiểu</a:t>
            </a:r>
            <a:r>
              <a:rPr spc="-2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dữ</a:t>
            </a:r>
          </a:p>
          <a:p>
            <a:pPr marL="341610">
              <a:lnSpc>
                <a:spcPts val="2499"/>
              </a:lnSpc>
            </a:pPr>
            <a:r>
              <a:rPr dirty="0">
                <a:latin typeface="Calibri"/>
                <a:cs typeface="Calibri"/>
              </a:rPr>
              <a:t>liệu nguyên thủy </a:t>
            </a:r>
            <a:r>
              <a:rPr spc="-11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kiểu </a:t>
            </a:r>
            <a:r>
              <a:rPr dirty="0">
                <a:latin typeface="Calibri"/>
                <a:cs typeface="Calibri"/>
              </a:rPr>
              <a:t>tổng</a:t>
            </a:r>
            <a:r>
              <a:rPr spc="-11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hợp.</a:t>
            </a:r>
          </a:p>
          <a:p>
            <a:pPr marL="341610" marR="401315" indent="-326493">
              <a:lnSpc>
                <a:spcPts val="2453"/>
              </a:lnSpc>
              <a:spcBef>
                <a:spcPts val="17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Kiểu dữ liệu chỉ </a:t>
            </a:r>
            <a:r>
              <a:rPr spc="5" dirty="0">
                <a:latin typeface="Calibri"/>
                <a:cs typeface="Calibri"/>
              </a:rPr>
              <a:t>chứa một </a:t>
            </a:r>
            <a:r>
              <a:rPr dirty="0">
                <a:latin typeface="Calibri"/>
                <a:cs typeface="Calibri"/>
              </a:rPr>
              <a:t>giá trị duy nhất, trong khi các kiểu dữ liệu tổng hợp</a:t>
            </a:r>
            <a:r>
              <a:rPr spc="-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có  </a:t>
            </a:r>
            <a:r>
              <a:rPr spc="5" dirty="0">
                <a:latin typeface="Calibri"/>
                <a:cs typeface="Calibri"/>
              </a:rPr>
              <a:t>chứa một </a:t>
            </a:r>
            <a:r>
              <a:rPr dirty="0">
                <a:latin typeface="Calibri"/>
                <a:cs typeface="Calibri"/>
              </a:rPr>
              <a:t>nhóm các giá</a:t>
            </a:r>
            <a:r>
              <a:rPr spc="-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trị.</a:t>
            </a:r>
          </a:p>
        </p:txBody>
      </p:sp>
      <p:sp>
        <p:nvSpPr>
          <p:cNvPr id="5" name="object 5"/>
          <p:cNvSpPr/>
          <p:nvPr/>
        </p:nvSpPr>
        <p:spPr>
          <a:xfrm>
            <a:off x="509018" y="2829305"/>
            <a:ext cx="11175999" cy="600711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8281924" y="0"/>
                </a:moveTo>
                <a:lnTo>
                  <a:pt x="100075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6"/>
                </a:lnTo>
                <a:lnTo>
                  <a:pt x="0" y="500380"/>
                </a:lnTo>
                <a:lnTo>
                  <a:pt x="7864" y="539323"/>
                </a:lnTo>
                <a:lnTo>
                  <a:pt x="29311" y="571134"/>
                </a:lnTo>
                <a:lnTo>
                  <a:pt x="61121" y="592587"/>
                </a:lnTo>
                <a:lnTo>
                  <a:pt x="100075" y="600456"/>
                </a:lnTo>
                <a:lnTo>
                  <a:pt x="8281924" y="600456"/>
                </a:lnTo>
                <a:lnTo>
                  <a:pt x="8320867" y="592587"/>
                </a:lnTo>
                <a:lnTo>
                  <a:pt x="8352678" y="571134"/>
                </a:lnTo>
                <a:lnTo>
                  <a:pt x="8374131" y="539323"/>
                </a:lnTo>
                <a:lnTo>
                  <a:pt x="8382000" y="500380"/>
                </a:lnTo>
                <a:lnTo>
                  <a:pt x="8382000" y="100076"/>
                </a:lnTo>
                <a:lnTo>
                  <a:pt x="8374131" y="61132"/>
                </a:lnTo>
                <a:lnTo>
                  <a:pt x="8352678" y="29321"/>
                </a:lnTo>
                <a:lnTo>
                  <a:pt x="8320867" y="7868"/>
                </a:lnTo>
                <a:lnTo>
                  <a:pt x="82819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9018" y="2829305"/>
            <a:ext cx="11175999" cy="600711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0" y="100076"/>
                </a:moveTo>
                <a:lnTo>
                  <a:pt x="7864" y="61132"/>
                </a:lnTo>
                <a:lnTo>
                  <a:pt x="29311" y="29321"/>
                </a:lnTo>
                <a:lnTo>
                  <a:pt x="61121" y="7868"/>
                </a:lnTo>
                <a:lnTo>
                  <a:pt x="100075" y="0"/>
                </a:lnTo>
                <a:lnTo>
                  <a:pt x="8281924" y="0"/>
                </a:lnTo>
                <a:lnTo>
                  <a:pt x="8320867" y="7868"/>
                </a:lnTo>
                <a:lnTo>
                  <a:pt x="8352678" y="29321"/>
                </a:lnTo>
                <a:lnTo>
                  <a:pt x="8374131" y="61132"/>
                </a:lnTo>
                <a:lnTo>
                  <a:pt x="8382000" y="100076"/>
                </a:lnTo>
                <a:lnTo>
                  <a:pt x="8382000" y="500380"/>
                </a:lnTo>
                <a:lnTo>
                  <a:pt x="8374131" y="539323"/>
                </a:lnTo>
                <a:lnTo>
                  <a:pt x="8352678" y="571134"/>
                </a:lnTo>
                <a:lnTo>
                  <a:pt x="8320867" y="592587"/>
                </a:lnTo>
                <a:lnTo>
                  <a:pt x="8281924" y="600456"/>
                </a:lnTo>
                <a:lnTo>
                  <a:pt x="100075" y="600456"/>
                </a:lnTo>
                <a:lnTo>
                  <a:pt x="61121" y="592587"/>
                </a:lnTo>
                <a:lnTo>
                  <a:pt x="29311" y="571134"/>
                </a:lnTo>
                <a:lnTo>
                  <a:pt x="7864" y="539323"/>
                </a:lnTo>
                <a:lnTo>
                  <a:pt x="0" y="500380"/>
                </a:lnTo>
                <a:lnTo>
                  <a:pt x="0" y="10007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6608" y="2857502"/>
            <a:ext cx="11098953" cy="542924"/>
          </a:xfrm>
          <a:custGeom>
            <a:avLst/>
            <a:gdLst/>
            <a:ahLst/>
            <a:cxnLst/>
            <a:rect l="l" t="t" r="r" b="b"/>
            <a:pathLst>
              <a:path w="8324215" h="542925">
                <a:moveTo>
                  <a:pt x="0" y="542544"/>
                </a:moveTo>
                <a:lnTo>
                  <a:pt x="8324088" y="542544"/>
                </a:lnTo>
                <a:lnTo>
                  <a:pt x="8324088" y="0"/>
                </a:lnTo>
                <a:lnTo>
                  <a:pt x="0" y="0"/>
                </a:lnTo>
                <a:lnTo>
                  <a:pt x="0" y="54254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21521" y="2933828"/>
            <a:ext cx="5078659" cy="385358"/>
          </a:xfrm>
          <a:prstGeom prst="rect">
            <a:avLst/>
          </a:prstGeom>
        </p:spPr>
        <p:txBody>
          <a:bodyPr vert="horz" wrap="square" lIns="0" tIns="15871" rIns="0" bIns="0" rtlCol="0">
            <a:spAutoFit/>
          </a:bodyPr>
          <a:lstStyle/>
          <a:p>
            <a:pPr marL="337831" indent="-322714">
              <a:spcBef>
                <a:spcPts val="125"/>
              </a:spcBef>
              <a:buFont typeface="Wingdings"/>
              <a:buChar char=""/>
              <a:tabLst>
                <a:tab pos="338585" algn="l"/>
              </a:tabLst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PRIMITIVE </a:t>
            </a:r>
            <a:r>
              <a:rPr sz="2400" b="1" spc="-114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1" dirty="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2025" y="3670174"/>
            <a:ext cx="10296312" cy="684551"/>
          </a:xfrm>
          <a:prstGeom prst="rect">
            <a:avLst/>
          </a:prstGeom>
        </p:spPr>
        <p:txBody>
          <a:bodyPr vert="horz" wrap="square" lIns="0" tIns="30231" rIns="0" bIns="0" rtlCol="0">
            <a:spAutoFit/>
          </a:bodyPr>
          <a:lstStyle/>
          <a:p>
            <a:pPr marL="341610" marR="6047" indent="-326493">
              <a:lnSpc>
                <a:spcPts val="2632"/>
              </a:lnSpc>
              <a:spcBef>
                <a:spcPts val="23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Một kiểu dữ liệu nguyên </a:t>
            </a:r>
            <a:r>
              <a:rPr spc="5" dirty="0">
                <a:latin typeface="Calibri"/>
                <a:cs typeface="Calibri"/>
              </a:rPr>
              <a:t>thủy </a:t>
            </a:r>
            <a:r>
              <a:rPr dirty="0">
                <a:latin typeface="Calibri"/>
                <a:cs typeface="Calibri"/>
              </a:rPr>
              <a:t>có </a:t>
            </a:r>
            <a:r>
              <a:rPr spc="5" dirty="0">
                <a:latin typeface="Calibri"/>
                <a:cs typeface="Calibri"/>
              </a:rPr>
              <a:t>chứa một </a:t>
            </a:r>
            <a:r>
              <a:rPr dirty="0">
                <a:latin typeface="Calibri"/>
                <a:cs typeface="Calibri"/>
              </a:rPr>
              <a:t>giá trị </a:t>
            </a:r>
            <a:r>
              <a:rPr spc="5" dirty="0">
                <a:latin typeface="Calibri"/>
                <a:cs typeface="Calibri"/>
              </a:rPr>
              <a:t>cụ </a:t>
            </a:r>
            <a:r>
              <a:rPr dirty="0">
                <a:latin typeface="Calibri"/>
                <a:cs typeface="Calibri"/>
              </a:rPr>
              <a:t>thể duy nhất như </a:t>
            </a:r>
            <a:r>
              <a:rPr spc="5" dirty="0">
                <a:latin typeface="Calibri"/>
                <a:cs typeface="Calibri"/>
              </a:rPr>
              <a:t>một</a:t>
            </a:r>
            <a:r>
              <a:rPr spc="-2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số  hoặc </a:t>
            </a:r>
            <a:r>
              <a:rPr spc="5" dirty="0">
                <a:latin typeface="Calibri"/>
                <a:cs typeface="Calibri"/>
              </a:rPr>
              <a:t>một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chuỗi.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453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Một </a:t>
            </a:r>
            <a:r>
              <a:rPr spc="5" dirty="0">
                <a:latin typeface="Calibri"/>
                <a:cs typeface="Calibri"/>
              </a:rPr>
              <a:t>chữ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giá trị tĩnh </a:t>
            </a:r>
            <a:r>
              <a:rPr spc="5" dirty="0">
                <a:latin typeface="Calibri"/>
                <a:cs typeface="Calibri"/>
              </a:rPr>
              <a:t>mà </a:t>
            </a:r>
            <a:r>
              <a:rPr dirty="0">
                <a:latin typeface="Calibri"/>
                <a:cs typeface="Calibri"/>
              </a:rPr>
              <a:t>bạn có thể </a:t>
            </a:r>
            <a:r>
              <a:rPr spc="-11" dirty="0">
                <a:latin typeface="Calibri"/>
                <a:cs typeface="Calibri"/>
              </a:rPr>
              <a:t>gán </a:t>
            </a:r>
            <a:r>
              <a:rPr spc="5" dirty="0">
                <a:latin typeface="Calibri"/>
                <a:cs typeface="Calibri"/>
              </a:rPr>
              <a:t>cho</a:t>
            </a:r>
            <a:r>
              <a:rPr spc="-1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biến.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78730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8206"/>
            <a:ext cx="8950960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spc="-5" dirty="0"/>
              <a:t>Các </a:t>
            </a:r>
            <a:r>
              <a:rPr dirty="0"/>
              <a:t>kiểu </a:t>
            </a:r>
            <a:r>
              <a:rPr spc="-5" dirty="0"/>
              <a:t>dữ liệu </a:t>
            </a:r>
            <a:r>
              <a:rPr spc="-24" dirty="0"/>
              <a:t>trong </a:t>
            </a:r>
            <a:r>
              <a:rPr spc="-19" dirty="0"/>
              <a:t>JavaScript</a:t>
            </a:r>
            <a:r>
              <a:rPr spc="-84" dirty="0"/>
              <a:t> </a:t>
            </a:r>
            <a:r>
              <a:rPr dirty="0"/>
              <a:t>2-3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2024" y="971169"/>
            <a:ext cx="6178973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kiểu dữ liệu nguyên</a:t>
            </a:r>
            <a:r>
              <a:rPr spc="-190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thủy.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6239" y="1592581"/>
            <a:ext cx="11425936" cy="3313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545788"/>
              </p:ext>
            </p:extLst>
          </p:nvPr>
        </p:nvGraphicFramePr>
        <p:xfrm>
          <a:off x="406401" y="1600200"/>
          <a:ext cx="11379201" cy="3290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5822"/>
                <a:gridCol w="8973379"/>
              </a:tblGrid>
              <a:tr h="82296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Kiểu </a:t>
                      </a:r>
                      <a:r>
                        <a:rPr sz="1600" b="1" spc="-5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dữ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liệu</a:t>
                      </a:r>
                      <a:r>
                        <a:rPr lang="vi-VN" sz="1600" b="0" spc="0" baseline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cơ</a:t>
                      </a:r>
                      <a:r>
                        <a:rPr sz="1600" b="1" spc="-1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bản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04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93040" marB="0">
                    <a:solidFill>
                      <a:srgbClr val="943735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Boolean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Chỉ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chứa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hai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giá trị cụ thể là,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đúng hay</a:t>
                      </a:r>
                      <a:r>
                        <a:rPr sz="16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sai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D6E3BC"/>
                    </a:solidFill>
                  </a:tcPr>
                </a:tc>
              </a:tr>
              <a:tr h="64389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null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Chỉ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chứa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giá trị cụ thể là null, null là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từ</a:t>
                      </a:r>
                      <a:r>
                        <a:rPr sz="16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khóa.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F1DCDB"/>
                    </a:solidFill>
                  </a:tcPr>
                </a:tc>
              </a:tr>
              <a:tr h="73152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number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13030" marR="9969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Bao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gồm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số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âm, dương,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và thập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phân. Một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số ví dụ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hợp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lệ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bao gồm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6,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7,5,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-  8, 7.5e-3,</a:t>
                      </a:r>
                      <a:r>
                        <a:rPr sz="16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vv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D6E3BC"/>
                    </a:solidFill>
                  </a:tcPr>
                </a:tc>
              </a:tr>
              <a:tr h="60515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string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Bao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gồm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giá trị chuỗi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đặt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trong cặp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nháy</a:t>
                      </a:r>
                      <a:r>
                        <a:rPr sz="16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kép.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94821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8206"/>
            <a:ext cx="8950960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spc="-5" dirty="0"/>
              <a:t>Các </a:t>
            </a:r>
            <a:r>
              <a:rPr dirty="0"/>
              <a:t>kiểu </a:t>
            </a:r>
            <a:r>
              <a:rPr spc="-5" dirty="0"/>
              <a:t>dữ liệu </a:t>
            </a:r>
            <a:r>
              <a:rPr spc="-24" dirty="0"/>
              <a:t>trong </a:t>
            </a:r>
            <a:r>
              <a:rPr spc="-19" dirty="0"/>
              <a:t>JavaScript</a:t>
            </a:r>
            <a:r>
              <a:rPr spc="-35" dirty="0"/>
              <a:t> </a:t>
            </a:r>
            <a:r>
              <a:rPr spc="-11" dirty="0"/>
              <a:t>3-3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09018" y="915162"/>
            <a:ext cx="11175999" cy="600711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8281924" y="0"/>
                </a:moveTo>
                <a:lnTo>
                  <a:pt x="100075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5"/>
                </a:lnTo>
                <a:lnTo>
                  <a:pt x="0" y="500379"/>
                </a:lnTo>
                <a:lnTo>
                  <a:pt x="7864" y="539323"/>
                </a:lnTo>
                <a:lnTo>
                  <a:pt x="29311" y="571134"/>
                </a:lnTo>
                <a:lnTo>
                  <a:pt x="61121" y="592587"/>
                </a:lnTo>
                <a:lnTo>
                  <a:pt x="100075" y="600455"/>
                </a:lnTo>
                <a:lnTo>
                  <a:pt x="8281924" y="600455"/>
                </a:lnTo>
                <a:lnTo>
                  <a:pt x="8320867" y="592587"/>
                </a:lnTo>
                <a:lnTo>
                  <a:pt x="8352678" y="571134"/>
                </a:lnTo>
                <a:lnTo>
                  <a:pt x="8374131" y="539323"/>
                </a:lnTo>
                <a:lnTo>
                  <a:pt x="8382000" y="500379"/>
                </a:lnTo>
                <a:lnTo>
                  <a:pt x="8382000" y="100075"/>
                </a:lnTo>
                <a:lnTo>
                  <a:pt x="8374131" y="61132"/>
                </a:lnTo>
                <a:lnTo>
                  <a:pt x="8352678" y="29321"/>
                </a:lnTo>
                <a:lnTo>
                  <a:pt x="8320867" y="7868"/>
                </a:lnTo>
                <a:lnTo>
                  <a:pt x="82819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9018" y="915162"/>
            <a:ext cx="11175999" cy="600711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0" y="100075"/>
                </a:moveTo>
                <a:lnTo>
                  <a:pt x="7864" y="61132"/>
                </a:lnTo>
                <a:lnTo>
                  <a:pt x="29311" y="29321"/>
                </a:lnTo>
                <a:lnTo>
                  <a:pt x="61121" y="7868"/>
                </a:lnTo>
                <a:lnTo>
                  <a:pt x="100075" y="0"/>
                </a:lnTo>
                <a:lnTo>
                  <a:pt x="8281924" y="0"/>
                </a:lnTo>
                <a:lnTo>
                  <a:pt x="8320867" y="7868"/>
                </a:lnTo>
                <a:lnTo>
                  <a:pt x="8352678" y="29321"/>
                </a:lnTo>
                <a:lnTo>
                  <a:pt x="8374131" y="61132"/>
                </a:lnTo>
                <a:lnTo>
                  <a:pt x="8382000" y="100075"/>
                </a:lnTo>
                <a:lnTo>
                  <a:pt x="8382000" y="500379"/>
                </a:lnTo>
                <a:lnTo>
                  <a:pt x="8374131" y="539323"/>
                </a:lnTo>
                <a:lnTo>
                  <a:pt x="8352678" y="571134"/>
                </a:lnTo>
                <a:lnTo>
                  <a:pt x="8320867" y="592587"/>
                </a:lnTo>
                <a:lnTo>
                  <a:pt x="8281924" y="600455"/>
                </a:lnTo>
                <a:lnTo>
                  <a:pt x="100075" y="600455"/>
                </a:lnTo>
                <a:lnTo>
                  <a:pt x="61121" y="592587"/>
                </a:lnTo>
                <a:lnTo>
                  <a:pt x="29311" y="571134"/>
                </a:lnTo>
                <a:lnTo>
                  <a:pt x="7864" y="539323"/>
                </a:lnTo>
                <a:lnTo>
                  <a:pt x="0" y="500379"/>
                </a:lnTo>
                <a:lnTo>
                  <a:pt x="0" y="10007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6608" y="943357"/>
            <a:ext cx="11098953" cy="542924"/>
          </a:xfrm>
          <a:custGeom>
            <a:avLst/>
            <a:gdLst/>
            <a:ahLst/>
            <a:cxnLst/>
            <a:rect l="l" t="t" r="r" b="b"/>
            <a:pathLst>
              <a:path w="8324215" h="542925">
                <a:moveTo>
                  <a:pt x="0" y="542544"/>
                </a:moveTo>
                <a:lnTo>
                  <a:pt x="8324088" y="542544"/>
                </a:lnTo>
                <a:lnTo>
                  <a:pt x="8324088" y="0"/>
                </a:lnTo>
                <a:lnTo>
                  <a:pt x="0" y="0"/>
                </a:lnTo>
                <a:lnTo>
                  <a:pt x="0" y="54254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2029" y="979322"/>
            <a:ext cx="10187092" cy="2317806"/>
          </a:xfrm>
          <a:prstGeom prst="rect">
            <a:avLst/>
          </a:prstGeom>
        </p:spPr>
        <p:txBody>
          <a:bodyPr vert="horz" wrap="square" lIns="0" tIns="62730" rIns="0" bIns="0" rtlCol="0">
            <a:spAutoFit/>
          </a:bodyPr>
          <a:lstStyle/>
          <a:p>
            <a:pPr marL="399804" indent="-322714">
              <a:spcBef>
                <a:spcPts val="494"/>
              </a:spcBef>
              <a:buFont typeface="Wingdings"/>
              <a:buChar char=""/>
              <a:tabLst>
                <a:tab pos="400558" algn="l"/>
              </a:tabLst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COMPOSITE </a:t>
            </a:r>
            <a:r>
              <a:rPr sz="2400" b="1" spc="-114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1" dirty="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endParaRPr sz="2400">
              <a:latin typeface="Calibri"/>
              <a:cs typeface="Calibri"/>
            </a:endParaRPr>
          </a:p>
          <a:p>
            <a:pPr marL="341610" indent="-326493">
              <a:lnSpc>
                <a:spcPts val="2637"/>
              </a:lnSpc>
              <a:spcBef>
                <a:spcPts val="16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Một kiểu dữ liệu tổng hợp lưu trữ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bộ sưu </a:t>
            </a:r>
            <a:r>
              <a:rPr spc="-5" dirty="0">
                <a:latin typeface="Calibri"/>
                <a:cs typeface="Calibri"/>
              </a:rPr>
              <a:t>tập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nhiều giá trị có</a:t>
            </a:r>
            <a:r>
              <a:rPr spc="-1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liên</a:t>
            </a:r>
            <a:endParaRPr>
              <a:latin typeface="Calibri"/>
              <a:cs typeface="Calibri"/>
            </a:endParaRPr>
          </a:p>
          <a:p>
            <a:pPr marL="341610">
              <a:lnSpc>
                <a:spcPts val="2623"/>
              </a:lnSpc>
            </a:pPr>
            <a:r>
              <a:rPr dirty="0">
                <a:latin typeface="Calibri"/>
                <a:cs typeface="Calibri"/>
              </a:rPr>
              <a:t>quan, </a:t>
            </a:r>
            <a:r>
              <a:rPr spc="5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giống </a:t>
            </a:r>
            <a:r>
              <a:rPr spc="5" dirty="0">
                <a:latin typeface="Calibri"/>
                <a:cs typeface="Calibri"/>
              </a:rPr>
              <a:t>như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kiểu dữ </a:t>
            </a:r>
            <a:r>
              <a:rPr dirty="0">
                <a:latin typeface="Calibri"/>
                <a:cs typeface="Calibri"/>
              </a:rPr>
              <a:t>liệu nguyên</a:t>
            </a:r>
            <a:r>
              <a:rPr spc="-285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thủy.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61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30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JavaScript, </a:t>
            </a:r>
            <a:r>
              <a:rPr spc="-5" dirty="0">
                <a:latin typeface="Calibri"/>
                <a:cs typeface="Calibri"/>
              </a:rPr>
              <a:t>tất </a:t>
            </a:r>
            <a:r>
              <a:rPr dirty="0">
                <a:latin typeface="Calibri"/>
                <a:cs typeface="Calibri"/>
              </a:rPr>
              <a:t>cả các loại dữ liệu tổng hợp </a:t>
            </a:r>
            <a:r>
              <a:rPr spc="5" dirty="0">
                <a:latin typeface="Calibri"/>
                <a:cs typeface="Calibri"/>
              </a:rPr>
              <a:t>đang được </a:t>
            </a:r>
            <a:r>
              <a:rPr dirty="0">
                <a:latin typeface="Calibri"/>
                <a:cs typeface="Calibri"/>
              </a:rPr>
              <a:t>coi là đối</a:t>
            </a:r>
            <a:r>
              <a:rPr spc="-1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tượng.</a:t>
            </a:r>
            <a:endParaRPr>
              <a:latin typeface="Calibri"/>
              <a:cs typeface="Calibri"/>
            </a:endParaRPr>
          </a:p>
          <a:p>
            <a:pPr marL="341610" marR="309868" indent="-326493">
              <a:lnSpc>
                <a:spcPts val="2632"/>
              </a:lnSpc>
              <a:spcBef>
                <a:spcPts val="8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Một kiểu dữ liệu tổng hợp có thể là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trước hoặc người</a:t>
            </a:r>
            <a:r>
              <a:rPr spc="-20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dùng 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nghĩa trong</a:t>
            </a:r>
            <a:r>
              <a:rPr spc="-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453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kiểu dữ liệu</a:t>
            </a:r>
            <a:r>
              <a:rPr spc="-1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composite.</a:t>
            </a:r>
            <a:endParaRPr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139184"/>
              </p:ext>
            </p:extLst>
          </p:nvPr>
        </p:nvGraphicFramePr>
        <p:xfrm>
          <a:off x="1163679" y="3660544"/>
          <a:ext cx="9575441" cy="2264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2443"/>
                <a:gridCol w="6332998"/>
              </a:tblGrid>
              <a:tr h="670561">
                <a:tc>
                  <a:txBody>
                    <a:bodyPr/>
                    <a:lstStyle/>
                    <a:p>
                      <a:pPr marL="0" marR="190500" indent="-27178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Kiểu</a:t>
                      </a:r>
                      <a:r>
                        <a:rPr sz="1600" b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tổng 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hợp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674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06045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spc="2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634" marB="0">
                    <a:solidFill>
                      <a:srgbClr val="943735"/>
                    </a:solidFill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Objects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 anchor="ctr" anchorCtr="1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97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Kiểu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đối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tượng trong</a:t>
                      </a:r>
                      <a:r>
                        <a:rPr sz="1600" spc="-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JavaScript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716" marB="0" anchor="ctr" anchorCtr="1">
                    <a:solidFill>
                      <a:srgbClr val="D6E3BC"/>
                    </a:solidFill>
                  </a:tcPr>
                </a:tc>
              </a:tr>
              <a:tr h="64389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Functions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8590" marB="0" anchor="ctr" anchorCtr="1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Kiểu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hàm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8590" marB="0" anchor="ctr" anchorCtr="1">
                    <a:solidFill>
                      <a:srgbClr val="F1DCDB"/>
                    </a:solidFill>
                  </a:tcPr>
                </a:tc>
              </a:tr>
              <a:tr h="3414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300" spc="-10" dirty="0" smtClean="0">
                          <a:latin typeface="+mn-lt"/>
                          <a:cs typeface="Arial"/>
                        </a:rPr>
                        <a:t>Arrays</a:t>
                      </a:r>
                      <a:endParaRPr lang="vi-VN" sz="1300" dirty="0" smtClean="0">
                        <a:latin typeface="+mn-lt"/>
                        <a:cs typeface="Arial"/>
                      </a:endParaRPr>
                    </a:p>
                  </a:txBody>
                  <a:tcPr marL="0" marR="0" marT="0" marB="0" anchor="ctr" anchorCtr="1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ts val="1155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Kiểu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mảng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 anchorCtr="1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91541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5" y="95221"/>
            <a:ext cx="469053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Phương thức</a:t>
            </a:r>
            <a:r>
              <a:rPr spc="-65" dirty="0"/>
              <a:t> </a:t>
            </a:r>
            <a:r>
              <a:rPr spc="-11" dirty="0"/>
              <a:t>1-3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2026" y="729743"/>
            <a:ext cx="10928774" cy="2565725"/>
          </a:xfrm>
          <a:prstGeom prst="rect">
            <a:avLst/>
          </a:prstGeom>
        </p:spPr>
        <p:txBody>
          <a:bodyPr vert="horz" wrap="square" lIns="0" tIns="12849" rIns="0" bIns="0" rtlCol="0">
            <a:spAutoFit/>
          </a:bodyPr>
          <a:lstStyle/>
          <a:p>
            <a:pPr marL="341610" marR="6801" indent="-326493">
              <a:lnSpc>
                <a:spcPct val="101600"/>
              </a:lnSpc>
              <a:spcBef>
                <a:spcPts val="1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  <a:tab pos="9336060" algn="l"/>
              </a:tabLst>
            </a:pPr>
            <a:r>
              <a:rPr dirty="0">
                <a:latin typeface="Calibri"/>
                <a:cs typeface="Calibri"/>
              </a:rPr>
              <a:t>J</a:t>
            </a:r>
            <a:r>
              <a:rPr spc="-24" dirty="0">
                <a:latin typeface="Calibri"/>
                <a:cs typeface="Calibri"/>
              </a:rPr>
              <a:t>av</a:t>
            </a:r>
            <a:r>
              <a:rPr spc="5" dirty="0">
                <a:latin typeface="Calibri"/>
                <a:cs typeface="Calibri"/>
              </a:rPr>
              <a:t>a</a:t>
            </a:r>
            <a:r>
              <a:rPr spc="11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cri</a:t>
            </a:r>
            <a:r>
              <a:rPr spc="-5" dirty="0">
                <a:latin typeface="Calibri"/>
                <a:cs typeface="Calibri"/>
              </a:rPr>
              <a:t>p</a:t>
            </a:r>
            <a:r>
              <a:rPr dirty="0">
                <a:latin typeface="Calibri"/>
                <a:cs typeface="Calibri"/>
              </a:rPr>
              <a:t>t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h</a:t>
            </a:r>
            <a:r>
              <a:rPr spc="5" dirty="0">
                <a:latin typeface="Calibri"/>
                <a:cs typeface="Calibri"/>
              </a:rPr>
              <a:t>o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p</a:t>
            </a:r>
            <a:r>
              <a:rPr dirty="0">
                <a:latin typeface="Calibri"/>
                <a:cs typeface="Calibri"/>
              </a:rPr>
              <a:t>hé</a:t>
            </a:r>
            <a:r>
              <a:rPr spc="5" dirty="0">
                <a:latin typeface="Calibri"/>
                <a:cs typeface="Calibri"/>
              </a:rPr>
              <a:t>p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bạ</a:t>
            </a:r>
            <a:r>
              <a:rPr spc="5" dirty="0">
                <a:latin typeface="Calibri"/>
                <a:cs typeface="Calibri"/>
              </a:rPr>
              <a:t>n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</a:t>
            </a:r>
            <a:r>
              <a:rPr spc="-11" dirty="0">
                <a:latin typeface="Calibri"/>
                <a:cs typeface="Calibri"/>
              </a:rPr>
              <a:t>i</a:t>
            </a:r>
            <a:r>
              <a:rPr dirty="0">
                <a:latin typeface="Calibri"/>
                <a:cs typeface="Calibri"/>
              </a:rPr>
              <a:t>ể</a:t>
            </a:r>
            <a:r>
              <a:rPr spc="5" dirty="0">
                <a:latin typeface="Calibri"/>
                <a:cs typeface="Calibri"/>
              </a:rPr>
              <a:t>n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thị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hôn</a:t>
            </a:r>
            <a:r>
              <a:rPr spc="5" dirty="0">
                <a:latin typeface="Calibri"/>
                <a:cs typeface="Calibri"/>
              </a:rPr>
              <a:t>g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i</a:t>
            </a:r>
            <a:r>
              <a:rPr spc="5" dirty="0">
                <a:latin typeface="Calibri"/>
                <a:cs typeface="Calibri"/>
              </a:rPr>
              <a:t>n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bằn</a:t>
            </a:r>
            <a:r>
              <a:rPr spc="5" dirty="0">
                <a:latin typeface="Calibri"/>
                <a:cs typeface="Calibri"/>
              </a:rPr>
              <a:t>g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c</a:t>
            </a:r>
            <a:r>
              <a:rPr spc="5" dirty="0">
                <a:latin typeface="Calibri"/>
                <a:cs typeface="Calibri"/>
              </a:rPr>
              <a:t>á</a:t>
            </a:r>
            <a:r>
              <a:rPr spc="-5" dirty="0">
                <a:latin typeface="Calibri"/>
                <a:cs typeface="Calibri"/>
              </a:rPr>
              <a:t>c</a:t>
            </a:r>
            <a:r>
              <a:rPr spc="5" dirty="0">
                <a:latin typeface="Calibri"/>
                <a:cs typeface="Calibri"/>
              </a:rPr>
              <a:t>h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s</a:t>
            </a:r>
            <a:r>
              <a:rPr spc="5" dirty="0">
                <a:latin typeface="Calibri"/>
                <a:cs typeface="Calibri"/>
              </a:rPr>
              <a:t>ử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</a:t>
            </a:r>
            <a:r>
              <a:rPr dirty="0">
                <a:latin typeface="Calibri"/>
                <a:cs typeface="Calibri"/>
              </a:rPr>
              <a:t>ụ</a:t>
            </a:r>
            <a:r>
              <a:rPr spc="-5" dirty="0">
                <a:latin typeface="Calibri"/>
                <a:cs typeface="Calibri"/>
              </a:rPr>
              <a:t>n</a:t>
            </a:r>
            <a:r>
              <a:rPr spc="5" dirty="0">
                <a:latin typeface="Calibri"/>
                <a:cs typeface="Calibri"/>
              </a:rPr>
              <a:t>g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</a:t>
            </a:r>
            <a:r>
              <a:rPr spc="-5" dirty="0">
                <a:latin typeface="Calibri"/>
                <a:cs typeface="Calibri"/>
              </a:rPr>
              <a:t>ươ</a:t>
            </a:r>
            <a:r>
              <a:rPr dirty="0">
                <a:latin typeface="Calibri"/>
                <a:cs typeface="Calibri"/>
              </a:rPr>
              <a:t>n</a:t>
            </a:r>
            <a:r>
              <a:rPr spc="5" dirty="0">
                <a:latin typeface="Calibri"/>
                <a:cs typeface="Calibri"/>
              </a:rPr>
              <a:t>g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thức	c</a:t>
            </a:r>
            <a:r>
              <a:rPr spc="-5" dirty="0">
                <a:latin typeface="Calibri"/>
                <a:cs typeface="Calibri"/>
              </a:rPr>
              <a:t>ủ</a:t>
            </a:r>
            <a:r>
              <a:rPr dirty="0">
                <a:latin typeface="Calibri"/>
                <a:cs typeface="Calibri"/>
              </a:rPr>
              <a:t>a  đối tượng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document.</a:t>
            </a:r>
            <a:endParaRPr>
              <a:latin typeface="Calibri"/>
              <a:cs typeface="Calibri"/>
            </a:endParaRPr>
          </a:p>
          <a:p>
            <a:pPr marL="341610" marR="6801" indent="-326493">
              <a:lnSpc>
                <a:spcPts val="2618"/>
              </a:lnSpc>
              <a:spcBef>
                <a:spcPts val="7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Đối tượng document là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đối tượng được </a:t>
            </a:r>
            <a:r>
              <a:rPr spc="-11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trước trong JavaScript, đại  diện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trang HTML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quản lý trang</a:t>
            </a:r>
            <a:r>
              <a:rPr spc="-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động.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52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Mỗi đối tượng trong </a:t>
            </a:r>
            <a:r>
              <a:rPr spc="-5" dirty="0">
                <a:latin typeface="Calibri"/>
                <a:cs typeface="Calibri"/>
              </a:rPr>
              <a:t>JavaScript </a:t>
            </a:r>
            <a:r>
              <a:rPr dirty="0">
                <a:latin typeface="Calibri"/>
                <a:cs typeface="Calibri"/>
              </a:rPr>
              <a:t>bao gồm các phương thức, </a:t>
            </a:r>
            <a:r>
              <a:rPr spc="11" dirty="0">
                <a:latin typeface="Calibri"/>
                <a:cs typeface="Calibri"/>
              </a:rPr>
              <a:t>mà </a:t>
            </a:r>
            <a:r>
              <a:rPr dirty="0">
                <a:latin typeface="Calibri"/>
                <a:cs typeface="Calibri"/>
              </a:rPr>
              <a:t>thực hiện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một</a:t>
            </a:r>
            <a:endParaRPr>
              <a:latin typeface="Calibri"/>
              <a:cs typeface="Calibri"/>
            </a:endParaRPr>
          </a:p>
          <a:p>
            <a:pPr marL="341610">
              <a:lnSpc>
                <a:spcPts val="2588"/>
              </a:lnSpc>
            </a:pPr>
            <a:r>
              <a:rPr dirty="0">
                <a:latin typeface="Calibri"/>
                <a:cs typeface="Calibri"/>
              </a:rPr>
              <a:t>nhiệm vụ </a:t>
            </a:r>
            <a:r>
              <a:rPr spc="5" dirty="0">
                <a:latin typeface="Calibri"/>
                <a:cs typeface="Calibri"/>
              </a:rPr>
              <a:t>cụ</a:t>
            </a:r>
            <a:r>
              <a:rPr spc="-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thể.</a:t>
            </a:r>
            <a:endParaRPr>
              <a:latin typeface="Calibri"/>
              <a:cs typeface="Calibri"/>
            </a:endParaRPr>
          </a:p>
          <a:p>
            <a:pPr marL="341610" marR="6047" indent="-326493">
              <a:lnSpc>
                <a:spcPts val="2689"/>
              </a:lnSpc>
              <a:spcBef>
                <a:spcPts val="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  <a:tab pos="2870425" algn="l"/>
              </a:tabLst>
            </a:pPr>
            <a:r>
              <a:rPr dirty="0">
                <a:latin typeface="Calibri"/>
                <a:cs typeface="Calibri"/>
              </a:rPr>
              <a:t>Có  hai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phương</a:t>
            </a:r>
            <a:r>
              <a:rPr spc="20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thức	của </a:t>
            </a:r>
            <a:r>
              <a:rPr dirty="0">
                <a:latin typeface="Calibri"/>
                <a:cs typeface="Calibri"/>
              </a:rPr>
              <a:t>đối tượng document hiển thị bất kỳ loại dữ liệu </a:t>
            </a:r>
            <a:r>
              <a:rPr spc="-5" dirty="0">
                <a:latin typeface="Calibri"/>
                <a:cs typeface="Calibri"/>
              </a:rPr>
              <a:t>trong  </a:t>
            </a:r>
            <a:r>
              <a:rPr dirty="0">
                <a:latin typeface="Calibri"/>
                <a:cs typeface="Calibri"/>
              </a:rPr>
              <a:t>trình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duyệt.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43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Những </a:t>
            </a:r>
            <a:r>
              <a:rPr dirty="0">
                <a:latin typeface="Calibri"/>
                <a:cs typeface="Calibri"/>
              </a:rPr>
              <a:t>phương </a:t>
            </a:r>
            <a:r>
              <a:rPr spc="5" dirty="0">
                <a:latin typeface="Calibri"/>
                <a:cs typeface="Calibri"/>
              </a:rPr>
              <a:t>thức </a:t>
            </a:r>
            <a:r>
              <a:rPr spc="-5" dirty="0">
                <a:latin typeface="Calibri"/>
                <a:cs typeface="Calibri"/>
              </a:rPr>
              <a:t>này </a:t>
            </a:r>
            <a:r>
              <a:rPr spc="5" dirty="0">
                <a:latin typeface="Calibri"/>
                <a:cs typeface="Calibri"/>
              </a:rPr>
              <a:t>như</a:t>
            </a:r>
            <a:r>
              <a:rPr spc="10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8427" y="3462911"/>
            <a:ext cx="182879" cy="86088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ts val="3310"/>
              </a:lnSpc>
              <a:spcBef>
                <a:spcPts val="114"/>
              </a:spcBef>
            </a:pPr>
            <a:r>
              <a:rPr sz="3300" spc="-5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3300">
              <a:latin typeface="Wingdings"/>
              <a:cs typeface="Wingdings"/>
            </a:endParaRPr>
          </a:p>
          <a:p>
            <a:pPr marL="15114">
              <a:lnSpc>
                <a:spcPts val="3310"/>
              </a:lnSpc>
            </a:pPr>
            <a:r>
              <a:rPr sz="3300" spc="-5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33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24594" y="3473579"/>
            <a:ext cx="8215207" cy="68516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15114">
              <a:lnSpc>
                <a:spcPts val="2632"/>
              </a:lnSpc>
              <a:spcBef>
                <a:spcPts val="144"/>
              </a:spcBef>
            </a:pPr>
            <a:r>
              <a:rPr spc="5" dirty="0">
                <a:latin typeface="Courier New"/>
                <a:cs typeface="Courier New"/>
              </a:rPr>
              <a:t>write()</a:t>
            </a:r>
            <a:r>
              <a:rPr spc="5" dirty="0">
                <a:latin typeface="Calibri"/>
                <a:cs typeface="Calibri"/>
              </a:rPr>
              <a:t>: </a:t>
            </a:r>
            <a:r>
              <a:rPr dirty="0">
                <a:latin typeface="Calibri"/>
                <a:cs typeface="Calibri"/>
              </a:rPr>
              <a:t>Hiển thị bất kỳ </a:t>
            </a:r>
            <a:r>
              <a:rPr spc="5" dirty="0">
                <a:latin typeface="Calibri"/>
                <a:cs typeface="Calibri"/>
              </a:rPr>
              <a:t>dữ </a:t>
            </a:r>
            <a:r>
              <a:rPr dirty="0">
                <a:latin typeface="Calibri"/>
                <a:cs typeface="Calibri"/>
              </a:rPr>
              <a:t>liệu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gì.</a:t>
            </a:r>
            <a:endParaRPr>
              <a:latin typeface="Calibri"/>
              <a:cs typeface="Calibri"/>
            </a:endParaRPr>
          </a:p>
          <a:p>
            <a:pPr marL="15114">
              <a:lnSpc>
                <a:spcPts val="2632"/>
              </a:lnSpc>
            </a:pPr>
            <a:r>
              <a:rPr spc="5" dirty="0">
                <a:latin typeface="Courier New"/>
                <a:cs typeface="Courier New"/>
              </a:rPr>
              <a:t>writeln()</a:t>
            </a:r>
            <a:r>
              <a:rPr spc="5" dirty="0">
                <a:latin typeface="Calibri"/>
                <a:cs typeface="Calibri"/>
              </a:rPr>
              <a:t>: </a:t>
            </a:r>
            <a:r>
              <a:rPr dirty="0">
                <a:latin typeface="Calibri"/>
                <a:cs typeface="Calibri"/>
              </a:rPr>
              <a:t>Hiển thị bất kỳ </a:t>
            </a:r>
            <a:r>
              <a:rPr spc="5" dirty="0">
                <a:latin typeface="Calibri"/>
                <a:cs typeface="Calibri"/>
              </a:rPr>
              <a:t>dữ </a:t>
            </a:r>
            <a:r>
              <a:rPr dirty="0">
                <a:latin typeface="Calibri"/>
                <a:cs typeface="Calibri"/>
              </a:rPr>
              <a:t>liệu gì sau đó xuống dòng</a:t>
            </a:r>
            <a:r>
              <a:rPr spc="41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mới.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7786" y="4350768"/>
            <a:ext cx="7078133" cy="941646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40812">
              <a:spcBef>
                <a:spcPts val="144"/>
              </a:spcBef>
            </a:pPr>
            <a:r>
              <a:rPr b="1" spc="5" dirty="0">
                <a:latin typeface="Calibri"/>
                <a:cs typeface="Calibri"/>
              </a:rPr>
              <a:t>Cú</a:t>
            </a:r>
            <a:r>
              <a:rPr b="1" spc="239" dirty="0">
                <a:latin typeface="Calibri"/>
                <a:cs typeface="Calibri"/>
              </a:rPr>
              <a:t> </a:t>
            </a:r>
            <a:r>
              <a:rPr b="1" spc="5" dirty="0">
                <a:latin typeface="Calibri"/>
                <a:cs typeface="Calibri"/>
              </a:rPr>
              <a:t>pháp:</a:t>
            </a:r>
            <a:endParaRPr>
              <a:latin typeface="Calibri"/>
              <a:cs typeface="Calibri"/>
            </a:endParaRPr>
          </a:p>
          <a:p>
            <a:pPr>
              <a:spcBef>
                <a:spcPts val="49"/>
              </a:spcBef>
            </a:pPr>
            <a:endParaRPr sz="2400">
              <a:latin typeface="Times New Roman"/>
              <a:cs typeface="Times New Roman"/>
            </a:endParaRPr>
          </a:p>
          <a:p>
            <a:pPr marL="15114"/>
            <a:r>
              <a:rPr dirty="0">
                <a:latin typeface="Courier New"/>
                <a:cs typeface="Courier New"/>
              </a:rPr>
              <a:t>document.write(“&lt;data&gt;” </a:t>
            </a:r>
            <a:r>
              <a:rPr spc="5" dirty="0">
                <a:latin typeface="Courier New"/>
                <a:cs typeface="Courier New"/>
              </a:rPr>
              <a:t>+</a:t>
            </a:r>
            <a:r>
              <a:rPr spc="12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variables);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06643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5" y="95221"/>
            <a:ext cx="469053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Phương thức</a:t>
            </a:r>
            <a:r>
              <a:rPr spc="-65" dirty="0"/>
              <a:t> </a:t>
            </a:r>
            <a:r>
              <a:rPr spc="-11" dirty="0"/>
              <a:t>2-3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2024" y="693343"/>
            <a:ext cx="11173306" cy="5705589"/>
          </a:xfrm>
          <a:prstGeom prst="rect">
            <a:avLst/>
          </a:prstGeom>
        </p:spPr>
        <p:txBody>
          <a:bodyPr vert="horz" wrap="square" lIns="0" tIns="163247" rIns="0" bIns="0" rtlCol="0">
            <a:spAutoFit/>
          </a:bodyPr>
          <a:lstStyle/>
          <a:p>
            <a:pPr marL="341610" indent="-326493">
              <a:spcBef>
                <a:spcPts val="1286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Cú pháp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298" dirty="0">
                <a:latin typeface="Calibri"/>
                <a:cs typeface="Calibri"/>
              </a:rPr>
              <a:t> </a:t>
            </a:r>
            <a:r>
              <a:rPr spc="5" dirty="0">
                <a:latin typeface="Courier New"/>
                <a:cs typeface="Courier New"/>
              </a:rPr>
              <a:t>document.writeln()</a:t>
            </a:r>
            <a:endParaRPr dirty="0">
              <a:latin typeface="Courier New"/>
              <a:cs typeface="Courier New"/>
            </a:endParaRPr>
          </a:p>
          <a:p>
            <a:pPr marL="367305">
              <a:spcBef>
                <a:spcPts val="1167"/>
              </a:spcBef>
            </a:pPr>
            <a:r>
              <a:rPr b="1" spc="5" dirty="0">
                <a:latin typeface="Calibri"/>
                <a:cs typeface="Calibri"/>
              </a:rPr>
              <a:t>Cú</a:t>
            </a:r>
            <a:r>
              <a:rPr b="1" spc="239" dirty="0">
                <a:latin typeface="Calibri"/>
                <a:cs typeface="Calibri"/>
              </a:rPr>
              <a:t> </a:t>
            </a:r>
            <a:r>
              <a:rPr b="1" spc="5" dirty="0">
                <a:latin typeface="Calibri"/>
                <a:cs typeface="Calibri"/>
              </a:rPr>
              <a:t>pháp:</a:t>
            </a:r>
            <a:endParaRPr dirty="0">
              <a:latin typeface="Calibri"/>
              <a:cs typeface="Calibri"/>
            </a:endParaRPr>
          </a:p>
          <a:p>
            <a:pPr marL="341610">
              <a:spcBef>
                <a:spcPts val="1093"/>
              </a:spcBef>
            </a:pPr>
            <a:r>
              <a:rPr spc="5" dirty="0">
                <a:latin typeface="Courier New"/>
                <a:cs typeface="Courier New"/>
              </a:rPr>
              <a:t>document.writeln(“&lt;data&gt;” +</a:t>
            </a:r>
            <a:r>
              <a:rPr dirty="0">
                <a:latin typeface="Courier New"/>
                <a:cs typeface="Courier New"/>
              </a:rPr>
              <a:t> variables);</a:t>
            </a:r>
          </a:p>
          <a:p>
            <a:pPr marL="341610" indent="-326493">
              <a:spcBef>
                <a:spcPts val="159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 </a:t>
            </a:r>
            <a:r>
              <a:rPr spc="5" dirty="0">
                <a:latin typeface="Calibri"/>
                <a:cs typeface="Calibri"/>
              </a:rPr>
              <a:t>dụ </a:t>
            </a:r>
            <a:r>
              <a:rPr dirty="0">
                <a:latin typeface="Calibri"/>
                <a:cs typeface="Calibri"/>
              </a:rPr>
              <a:t>của phương </a:t>
            </a:r>
            <a:r>
              <a:rPr spc="5" dirty="0">
                <a:latin typeface="Calibri"/>
                <a:cs typeface="Calibri"/>
              </a:rPr>
              <a:t>thức</a:t>
            </a:r>
            <a:r>
              <a:rPr spc="125" dirty="0">
                <a:latin typeface="Calibri"/>
                <a:cs typeface="Calibri"/>
              </a:rPr>
              <a:t> </a:t>
            </a:r>
            <a:r>
              <a:rPr spc="5" dirty="0">
                <a:latin typeface="Courier New"/>
                <a:cs typeface="Courier New"/>
              </a:rPr>
              <a:t>write()</a:t>
            </a:r>
            <a:r>
              <a:rPr spc="5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  <a:p>
            <a:pPr marL="432303">
              <a:spcBef>
                <a:spcPts val="1636"/>
              </a:spcBef>
            </a:pPr>
            <a:r>
              <a:rPr spc="-5" dirty="0">
                <a:latin typeface="Courier New"/>
                <a:cs typeface="Courier New"/>
              </a:rPr>
              <a:t>&lt;!DOCTYPE HTML&gt;</a:t>
            </a:r>
            <a:endParaRPr dirty="0">
              <a:latin typeface="Courier New"/>
              <a:cs typeface="Courier New"/>
            </a:endParaRPr>
          </a:p>
          <a:p>
            <a:pPr marR="7424711" algn="ctr">
              <a:spcBef>
                <a:spcPts val="41"/>
              </a:spcBef>
            </a:pPr>
            <a:r>
              <a:rPr spc="-5" dirty="0">
                <a:latin typeface="Courier New"/>
                <a:cs typeface="Courier New"/>
              </a:rPr>
              <a:t>&lt;html&gt;</a:t>
            </a:r>
            <a:endParaRPr dirty="0">
              <a:latin typeface="Courier New"/>
              <a:cs typeface="Courier New"/>
            </a:endParaRPr>
          </a:p>
          <a:p>
            <a:pPr marR="6843521" algn="ctr">
              <a:spcBef>
                <a:spcPts val="60"/>
              </a:spcBef>
            </a:pPr>
            <a:r>
              <a:rPr spc="-5" dirty="0">
                <a:latin typeface="Courier New"/>
                <a:cs typeface="Courier New"/>
              </a:rPr>
              <a:t>&lt;head&gt;</a:t>
            </a:r>
            <a:endParaRPr dirty="0">
              <a:latin typeface="Courier New"/>
              <a:cs typeface="Courier New"/>
            </a:endParaRPr>
          </a:p>
          <a:p>
            <a:pPr marL="867628">
              <a:spcBef>
                <a:spcPts val="41"/>
              </a:spcBef>
            </a:pPr>
            <a:r>
              <a:rPr spc="-5" dirty="0">
                <a:latin typeface="Courier New"/>
                <a:cs typeface="Courier New"/>
              </a:rPr>
              <a:t>&lt;title&gt; JavaScript language</a:t>
            </a:r>
            <a:r>
              <a:rPr spc="11" dirty="0">
                <a:latin typeface="Courier New"/>
                <a:cs typeface="Courier New"/>
              </a:rPr>
              <a:t> </a:t>
            </a:r>
            <a:r>
              <a:rPr spc="-5" dirty="0">
                <a:latin typeface="Courier New"/>
                <a:cs typeface="Courier New"/>
              </a:rPr>
              <a:t>&lt;/title&gt;</a:t>
            </a:r>
            <a:endParaRPr dirty="0">
              <a:latin typeface="Courier New"/>
              <a:cs typeface="Courier New"/>
            </a:endParaRPr>
          </a:p>
          <a:p>
            <a:pPr marL="1012736">
              <a:spcBef>
                <a:spcPts val="41"/>
              </a:spcBef>
            </a:pPr>
            <a:r>
              <a:rPr spc="-5" dirty="0">
                <a:latin typeface="Courier New"/>
                <a:cs typeface="Courier New"/>
              </a:rPr>
              <a:t>&lt;script&gt;</a:t>
            </a:r>
            <a:endParaRPr dirty="0">
              <a:latin typeface="Courier New"/>
              <a:cs typeface="Courier New"/>
            </a:endParaRPr>
          </a:p>
          <a:p>
            <a:pPr marL="1810833" marR="517706" indent="-71043">
              <a:lnSpc>
                <a:spcPct val="101899"/>
              </a:lnSpc>
              <a:spcBef>
                <a:spcPts val="19"/>
              </a:spcBef>
            </a:pPr>
            <a:r>
              <a:rPr spc="-5" dirty="0">
                <a:latin typeface="Courier New"/>
                <a:cs typeface="Courier New"/>
              </a:rPr>
              <a:t>document.write(“&lt;p&gt; JavaScript:”);  document.writeln(“is a scripting”);  document.write(“and a case-sensitive</a:t>
            </a:r>
            <a:r>
              <a:rPr spc="60" dirty="0">
                <a:latin typeface="Courier New"/>
                <a:cs typeface="Courier New"/>
              </a:rPr>
              <a:t> </a:t>
            </a:r>
            <a:r>
              <a:rPr spc="-5" dirty="0">
                <a:latin typeface="Courier New"/>
                <a:cs typeface="Courier New"/>
              </a:rPr>
              <a:t>language.”);</a:t>
            </a:r>
            <a:endParaRPr dirty="0">
              <a:latin typeface="Courier New"/>
              <a:cs typeface="Courier New"/>
            </a:endParaRPr>
          </a:p>
          <a:p>
            <a:pPr marL="1012736">
              <a:spcBef>
                <a:spcPts val="54"/>
              </a:spcBef>
            </a:pPr>
            <a:r>
              <a:rPr spc="-5" dirty="0">
                <a:latin typeface="Courier New"/>
                <a:cs typeface="Courier New"/>
              </a:rPr>
              <a:t>&lt;/script&gt;</a:t>
            </a:r>
            <a:endParaRPr dirty="0">
              <a:latin typeface="Courier New"/>
              <a:cs typeface="Courier New"/>
            </a:endParaRPr>
          </a:p>
          <a:p>
            <a:pPr marL="1012736">
              <a:spcBef>
                <a:spcPts val="49"/>
              </a:spcBef>
            </a:pPr>
            <a:r>
              <a:rPr spc="-5" dirty="0">
                <a:latin typeface="Courier New"/>
                <a:cs typeface="Courier New"/>
              </a:rPr>
              <a:t>&lt;/head&gt;</a:t>
            </a:r>
            <a:endParaRPr dirty="0">
              <a:latin typeface="Courier New"/>
              <a:cs typeface="Courier New"/>
            </a:endParaRPr>
          </a:p>
          <a:p>
            <a:pPr marL="1012736">
              <a:spcBef>
                <a:spcPts val="41"/>
              </a:spcBef>
            </a:pPr>
            <a:r>
              <a:rPr spc="-5" dirty="0">
                <a:latin typeface="Courier New"/>
                <a:cs typeface="Courier New"/>
              </a:rPr>
              <a:t>&lt;p&gt;</a:t>
            </a:r>
            <a:endParaRPr dirty="0">
              <a:latin typeface="Courier New"/>
              <a:cs typeface="Courier New"/>
            </a:endParaRPr>
          </a:p>
          <a:p>
            <a:pPr marL="1157843">
              <a:spcBef>
                <a:spcPts val="60"/>
              </a:spcBef>
            </a:pPr>
            <a:r>
              <a:rPr spc="-5" dirty="0">
                <a:latin typeface="Courier New"/>
                <a:cs typeface="Courier New"/>
              </a:rPr>
              <a:t>JavaScript: is a scripting and a case-sensitive</a:t>
            </a:r>
            <a:r>
              <a:rPr spc="125" dirty="0">
                <a:latin typeface="Courier New"/>
                <a:cs typeface="Courier New"/>
              </a:rPr>
              <a:t> </a:t>
            </a:r>
            <a:r>
              <a:rPr spc="-5" dirty="0">
                <a:latin typeface="Courier New"/>
                <a:cs typeface="Courier New"/>
              </a:rPr>
              <a:t>language.</a:t>
            </a:r>
            <a:endParaRPr dirty="0">
              <a:latin typeface="Courier New"/>
              <a:cs typeface="Courier New"/>
            </a:endParaRPr>
          </a:p>
          <a:p>
            <a:pPr marL="1012736">
              <a:spcBef>
                <a:spcPts val="41"/>
              </a:spcBef>
            </a:pPr>
            <a:r>
              <a:rPr spc="-5" dirty="0">
                <a:latin typeface="Courier New"/>
                <a:cs typeface="Courier New"/>
              </a:rPr>
              <a:t>&lt;/p&gt;</a:t>
            </a:r>
            <a:endParaRPr dirty="0">
              <a:latin typeface="Courier New"/>
              <a:cs typeface="Courier New"/>
            </a:endParaRPr>
          </a:p>
          <a:p>
            <a:pPr marL="432303">
              <a:spcBef>
                <a:spcPts val="602"/>
              </a:spcBef>
            </a:pPr>
            <a:r>
              <a:rPr spc="-5" dirty="0">
                <a:latin typeface="Courier New"/>
                <a:cs typeface="Courier New"/>
              </a:rPr>
              <a:t>&lt;/html&gt;</a:t>
            </a:r>
            <a:endParaRPr dirty="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61335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5" y="95221"/>
            <a:ext cx="469053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Phương </a:t>
            </a:r>
            <a:r>
              <a:rPr spc="-5" dirty="0" err="1"/>
              <a:t>thức</a:t>
            </a:r>
            <a:r>
              <a:rPr spc="-65" dirty="0"/>
              <a:t> </a:t>
            </a:r>
            <a:r>
              <a:rPr lang="en-US" spc="-65" dirty="0"/>
              <a:t>3</a:t>
            </a:r>
            <a:r>
              <a:rPr spc="-11" dirty="0"/>
              <a:t>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26</a:t>
            </a:fld>
            <a:endParaRPr dirty="0"/>
          </a:p>
        </p:txBody>
      </p:sp>
      <p:sp>
        <p:nvSpPr>
          <p:cNvPr id="7" name="object 3"/>
          <p:cNvSpPr/>
          <p:nvPr/>
        </p:nvSpPr>
        <p:spPr>
          <a:xfrm>
            <a:off x="1524003" y="1447801"/>
            <a:ext cx="7932928" cy="419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01009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4" y="95221"/>
            <a:ext cx="497332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Sử dụng chú</a:t>
            </a:r>
            <a:r>
              <a:rPr spc="-71" dirty="0"/>
              <a:t> </a:t>
            </a:r>
            <a:r>
              <a:rPr spc="-5" dirty="0"/>
              <a:t>thích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09018" y="2820162"/>
            <a:ext cx="11175999" cy="533399"/>
          </a:xfrm>
          <a:custGeom>
            <a:avLst/>
            <a:gdLst/>
            <a:ahLst/>
            <a:cxnLst/>
            <a:rect l="l" t="t" r="r" b="b"/>
            <a:pathLst>
              <a:path w="8382000" h="533400">
                <a:moveTo>
                  <a:pt x="8293100" y="0"/>
                </a:moveTo>
                <a:lnTo>
                  <a:pt x="88900" y="0"/>
                </a:lnTo>
                <a:lnTo>
                  <a:pt x="54296" y="6979"/>
                </a:lnTo>
                <a:lnTo>
                  <a:pt x="26038" y="26019"/>
                </a:lnTo>
                <a:lnTo>
                  <a:pt x="6986" y="54274"/>
                </a:lnTo>
                <a:lnTo>
                  <a:pt x="0" y="88900"/>
                </a:lnTo>
                <a:lnTo>
                  <a:pt x="0" y="444500"/>
                </a:lnTo>
                <a:lnTo>
                  <a:pt x="6986" y="479125"/>
                </a:lnTo>
                <a:lnTo>
                  <a:pt x="26038" y="507380"/>
                </a:lnTo>
                <a:lnTo>
                  <a:pt x="54296" y="526420"/>
                </a:lnTo>
                <a:lnTo>
                  <a:pt x="88900" y="533400"/>
                </a:lnTo>
                <a:lnTo>
                  <a:pt x="8293100" y="533400"/>
                </a:lnTo>
                <a:lnTo>
                  <a:pt x="8327725" y="526420"/>
                </a:lnTo>
                <a:lnTo>
                  <a:pt x="8355980" y="507380"/>
                </a:lnTo>
                <a:lnTo>
                  <a:pt x="8375020" y="479125"/>
                </a:lnTo>
                <a:lnTo>
                  <a:pt x="8382000" y="444500"/>
                </a:lnTo>
                <a:lnTo>
                  <a:pt x="8382000" y="88900"/>
                </a:lnTo>
                <a:lnTo>
                  <a:pt x="8375020" y="54274"/>
                </a:lnTo>
                <a:lnTo>
                  <a:pt x="8355980" y="26019"/>
                </a:lnTo>
                <a:lnTo>
                  <a:pt x="8327725" y="6979"/>
                </a:lnTo>
                <a:lnTo>
                  <a:pt x="82931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9018" y="2820162"/>
            <a:ext cx="11175999" cy="533399"/>
          </a:xfrm>
          <a:custGeom>
            <a:avLst/>
            <a:gdLst/>
            <a:ahLst/>
            <a:cxnLst/>
            <a:rect l="l" t="t" r="r" b="b"/>
            <a:pathLst>
              <a:path w="8382000" h="533400">
                <a:moveTo>
                  <a:pt x="0" y="88900"/>
                </a:moveTo>
                <a:lnTo>
                  <a:pt x="6986" y="54274"/>
                </a:lnTo>
                <a:lnTo>
                  <a:pt x="26038" y="26019"/>
                </a:lnTo>
                <a:lnTo>
                  <a:pt x="54296" y="6979"/>
                </a:lnTo>
                <a:lnTo>
                  <a:pt x="88900" y="0"/>
                </a:lnTo>
                <a:lnTo>
                  <a:pt x="8293100" y="0"/>
                </a:lnTo>
                <a:lnTo>
                  <a:pt x="8327725" y="6979"/>
                </a:lnTo>
                <a:lnTo>
                  <a:pt x="8355980" y="26019"/>
                </a:lnTo>
                <a:lnTo>
                  <a:pt x="8375020" y="54274"/>
                </a:lnTo>
                <a:lnTo>
                  <a:pt x="8382000" y="88900"/>
                </a:lnTo>
                <a:lnTo>
                  <a:pt x="8382000" y="444500"/>
                </a:lnTo>
                <a:lnTo>
                  <a:pt x="8375020" y="479125"/>
                </a:lnTo>
                <a:lnTo>
                  <a:pt x="8355980" y="507380"/>
                </a:lnTo>
                <a:lnTo>
                  <a:pt x="8327725" y="526420"/>
                </a:lnTo>
                <a:lnTo>
                  <a:pt x="8293100" y="533400"/>
                </a:lnTo>
                <a:lnTo>
                  <a:pt x="88900" y="533400"/>
                </a:lnTo>
                <a:lnTo>
                  <a:pt x="54296" y="526420"/>
                </a:lnTo>
                <a:lnTo>
                  <a:pt x="26038" y="507380"/>
                </a:lnTo>
                <a:lnTo>
                  <a:pt x="6986" y="479125"/>
                </a:lnTo>
                <a:lnTo>
                  <a:pt x="0" y="444500"/>
                </a:lnTo>
                <a:lnTo>
                  <a:pt x="0" y="889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6608" y="2845308"/>
            <a:ext cx="11098953" cy="481965"/>
          </a:xfrm>
          <a:custGeom>
            <a:avLst/>
            <a:gdLst/>
            <a:ahLst/>
            <a:cxnLst/>
            <a:rect l="l" t="t" r="r" b="b"/>
            <a:pathLst>
              <a:path w="8324215" h="481964">
                <a:moveTo>
                  <a:pt x="0" y="481584"/>
                </a:moveTo>
                <a:lnTo>
                  <a:pt x="8324088" y="481584"/>
                </a:lnTo>
                <a:lnTo>
                  <a:pt x="8324088" y="0"/>
                </a:lnTo>
                <a:lnTo>
                  <a:pt x="0" y="0"/>
                </a:lnTo>
                <a:lnTo>
                  <a:pt x="0" y="48158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2029" y="655710"/>
            <a:ext cx="11131126" cy="3330603"/>
          </a:xfrm>
          <a:prstGeom prst="rect">
            <a:avLst/>
          </a:prstGeom>
        </p:spPr>
        <p:txBody>
          <a:bodyPr vert="horz" wrap="square" lIns="0" tIns="37032" rIns="0" bIns="0" rtlCol="0">
            <a:spAutoFit/>
          </a:bodyPr>
          <a:lstStyle/>
          <a:p>
            <a:pPr marL="341610" indent="-326493">
              <a:spcBef>
                <a:spcPts val="29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Chú thích </a:t>
            </a:r>
            <a:r>
              <a:rPr spc="5" dirty="0">
                <a:latin typeface="Calibri"/>
                <a:cs typeface="Calibri"/>
              </a:rPr>
              <a:t>cung </a:t>
            </a:r>
            <a:r>
              <a:rPr dirty="0">
                <a:latin typeface="Calibri"/>
                <a:cs typeface="Calibri"/>
              </a:rPr>
              <a:t>cấp </a:t>
            </a:r>
            <a:r>
              <a:rPr spc="5" dirty="0">
                <a:latin typeface="Calibri"/>
                <a:cs typeface="Calibri"/>
              </a:rPr>
              <a:t>thông </a:t>
            </a:r>
            <a:r>
              <a:rPr dirty="0">
                <a:latin typeface="Calibri"/>
                <a:cs typeface="Calibri"/>
              </a:rPr>
              <a:t>tin về </a:t>
            </a:r>
            <a:r>
              <a:rPr spc="5" dirty="0">
                <a:latin typeface="Calibri"/>
                <a:cs typeface="Calibri"/>
              </a:rPr>
              <a:t>một đoạn mã </a:t>
            </a:r>
            <a:r>
              <a:rPr dirty="0">
                <a:latin typeface="Calibri"/>
                <a:cs typeface="Calibri"/>
              </a:rPr>
              <a:t>trong kịch</a:t>
            </a:r>
            <a:r>
              <a:rPr spc="-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bản.</a:t>
            </a:r>
            <a:endParaRPr>
              <a:latin typeface="Calibri"/>
              <a:cs typeface="Calibri"/>
            </a:endParaRPr>
          </a:p>
          <a:p>
            <a:pPr marL="341610" marR="6047" indent="-326493">
              <a:lnSpc>
                <a:spcPts val="3999"/>
              </a:lnSpc>
              <a:spcBef>
                <a:spcPts val="36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Khi kịch bản được thực thi, trình </a:t>
            </a:r>
            <a:r>
              <a:rPr spc="-5" dirty="0">
                <a:latin typeface="Calibri"/>
                <a:cs typeface="Calibri"/>
              </a:rPr>
              <a:t>duyệt xác </a:t>
            </a:r>
            <a:r>
              <a:rPr dirty="0">
                <a:latin typeface="Calibri"/>
                <a:cs typeface="Calibri"/>
              </a:rPr>
              <a:t>định chú thích vì chúng được đánh dấu  bằng ký tự </a:t>
            </a:r>
            <a:r>
              <a:rPr spc="5" dirty="0">
                <a:latin typeface="Calibri"/>
                <a:cs typeface="Calibri"/>
              </a:rPr>
              <a:t>đặc </a:t>
            </a:r>
            <a:r>
              <a:rPr dirty="0">
                <a:latin typeface="Calibri"/>
                <a:cs typeface="Calibri"/>
              </a:rPr>
              <a:t>biệt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hiển thị</a:t>
            </a:r>
            <a:r>
              <a:rPr spc="-13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chúng.</a:t>
            </a:r>
            <a:endParaRPr>
              <a:latin typeface="Calibri"/>
              <a:cs typeface="Calibri"/>
            </a:endParaRPr>
          </a:p>
          <a:p>
            <a:pPr>
              <a:spcBef>
                <a:spcPts val="35"/>
              </a:spcBef>
              <a:buClr>
                <a:srgbClr val="AC1317"/>
              </a:buClr>
              <a:buFont typeface="Wingdings"/>
              <a:buChar char=""/>
            </a:pPr>
            <a:endParaRPr>
              <a:latin typeface="Times New Roman"/>
              <a:cs typeface="Times New Roman"/>
            </a:endParaRPr>
          </a:p>
          <a:p>
            <a:pPr marL="341610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JavaScript </a:t>
            </a:r>
            <a:r>
              <a:rPr spc="5" dirty="0">
                <a:latin typeface="Calibri"/>
                <a:cs typeface="Calibri"/>
              </a:rPr>
              <a:t>hỗ </a:t>
            </a:r>
            <a:r>
              <a:rPr spc="-5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hai loại </a:t>
            </a:r>
            <a:r>
              <a:rPr spc="5" dirty="0">
                <a:latin typeface="Calibri"/>
                <a:cs typeface="Calibri"/>
              </a:rPr>
              <a:t>chú </a:t>
            </a:r>
            <a:r>
              <a:rPr dirty="0">
                <a:latin typeface="Calibri"/>
                <a:cs typeface="Calibri"/>
              </a:rPr>
              <a:t>thích .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5" dirty="0">
                <a:latin typeface="Calibri"/>
                <a:cs typeface="Calibri"/>
              </a:rPr>
              <a:t>như</a:t>
            </a:r>
            <a:r>
              <a:rPr spc="-1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  <a:p>
            <a:pPr marL="318181" lvl="1" indent="-241091">
              <a:spcBef>
                <a:spcPts val="3125"/>
              </a:spcBef>
              <a:buSzPct val="95000"/>
              <a:buFont typeface="Wingdings"/>
              <a:buChar char=""/>
              <a:tabLst>
                <a:tab pos="318935" algn="l"/>
              </a:tabLst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Chú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thích </a:t>
            </a:r>
            <a:r>
              <a:rPr sz="2400" b="1" spc="-5">
                <a:solidFill>
                  <a:srgbClr val="FFFFFF"/>
                </a:solidFill>
                <a:latin typeface="Calibri"/>
                <a:cs typeface="Calibri"/>
              </a:rPr>
              <a:t>một</a:t>
            </a:r>
            <a:r>
              <a:rPr sz="2400" b="1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mtClean="0">
                <a:solidFill>
                  <a:srgbClr val="FFFFFF"/>
                </a:solidFill>
                <a:latin typeface="Calibri"/>
                <a:cs typeface="Calibri"/>
              </a:rPr>
              <a:t>dòng</a:t>
            </a:r>
            <a:endParaRPr sz="3000">
              <a:latin typeface="Times New Roman"/>
              <a:cs typeface="Times New Roman"/>
            </a:endParaRPr>
          </a:p>
          <a:p>
            <a:pPr marL="341610">
              <a:spcBef>
                <a:spcPts val="5"/>
              </a:spcBef>
            </a:pPr>
            <a:r>
              <a:rPr spc="5" dirty="0">
                <a:latin typeface="Courier New"/>
                <a:cs typeface="Courier New"/>
              </a:rPr>
              <a:t>// </a:t>
            </a:r>
            <a:r>
              <a:rPr dirty="0">
                <a:latin typeface="Courier New"/>
                <a:cs typeface="Courier New"/>
              </a:rPr>
              <a:t>This statement declares </a:t>
            </a:r>
            <a:r>
              <a:rPr spc="5" dirty="0">
                <a:latin typeface="Courier New"/>
                <a:cs typeface="Courier New"/>
              </a:rPr>
              <a:t>a </a:t>
            </a:r>
            <a:r>
              <a:rPr dirty="0">
                <a:latin typeface="Courier New"/>
                <a:cs typeface="Courier New"/>
              </a:rPr>
              <a:t>variable named</a:t>
            </a:r>
            <a:r>
              <a:rPr spc="15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num.</a:t>
            </a:r>
            <a:endParaRPr>
              <a:latin typeface="Courier New"/>
              <a:cs typeface="Courier New"/>
            </a:endParaRPr>
          </a:p>
          <a:p>
            <a:pPr marL="1192610">
              <a:spcBef>
                <a:spcPts val="524"/>
              </a:spcBef>
            </a:pPr>
            <a:r>
              <a:rPr spc="5" dirty="0">
                <a:latin typeface="Courier New"/>
                <a:cs typeface="Courier New"/>
              </a:rPr>
              <a:t>var</a:t>
            </a:r>
            <a:r>
              <a:rPr dirty="0">
                <a:latin typeface="Courier New"/>
                <a:cs typeface="Courier New"/>
              </a:rPr>
              <a:t> </a:t>
            </a:r>
            <a:r>
              <a:rPr spc="5" dirty="0">
                <a:latin typeface="Courier New"/>
                <a:cs typeface="Courier New"/>
              </a:rPr>
              <a:t>num;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9018" y="4575810"/>
            <a:ext cx="11175999" cy="533399"/>
          </a:xfrm>
          <a:custGeom>
            <a:avLst/>
            <a:gdLst/>
            <a:ahLst/>
            <a:cxnLst/>
            <a:rect l="l" t="t" r="r" b="b"/>
            <a:pathLst>
              <a:path w="8382000" h="533400">
                <a:moveTo>
                  <a:pt x="8293100" y="0"/>
                </a:moveTo>
                <a:lnTo>
                  <a:pt x="88900" y="0"/>
                </a:lnTo>
                <a:lnTo>
                  <a:pt x="54296" y="6979"/>
                </a:lnTo>
                <a:lnTo>
                  <a:pt x="26038" y="26019"/>
                </a:lnTo>
                <a:lnTo>
                  <a:pt x="6986" y="54274"/>
                </a:lnTo>
                <a:lnTo>
                  <a:pt x="0" y="88900"/>
                </a:lnTo>
                <a:lnTo>
                  <a:pt x="0" y="444500"/>
                </a:lnTo>
                <a:lnTo>
                  <a:pt x="6986" y="479125"/>
                </a:lnTo>
                <a:lnTo>
                  <a:pt x="26038" y="507380"/>
                </a:lnTo>
                <a:lnTo>
                  <a:pt x="54296" y="526420"/>
                </a:lnTo>
                <a:lnTo>
                  <a:pt x="88900" y="533400"/>
                </a:lnTo>
                <a:lnTo>
                  <a:pt x="8293100" y="533400"/>
                </a:lnTo>
                <a:lnTo>
                  <a:pt x="8327725" y="526420"/>
                </a:lnTo>
                <a:lnTo>
                  <a:pt x="8355980" y="507380"/>
                </a:lnTo>
                <a:lnTo>
                  <a:pt x="8375020" y="479125"/>
                </a:lnTo>
                <a:lnTo>
                  <a:pt x="8382000" y="444500"/>
                </a:lnTo>
                <a:lnTo>
                  <a:pt x="8382000" y="88900"/>
                </a:lnTo>
                <a:lnTo>
                  <a:pt x="8375020" y="54274"/>
                </a:lnTo>
                <a:lnTo>
                  <a:pt x="8355980" y="26019"/>
                </a:lnTo>
                <a:lnTo>
                  <a:pt x="8327725" y="6979"/>
                </a:lnTo>
                <a:lnTo>
                  <a:pt x="82931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9018" y="4575810"/>
            <a:ext cx="11175999" cy="533399"/>
          </a:xfrm>
          <a:custGeom>
            <a:avLst/>
            <a:gdLst/>
            <a:ahLst/>
            <a:cxnLst/>
            <a:rect l="l" t="t" r="r" b="b"/>
            <a:pathLst>
              <a:path w="8382000" h="533400">
                <a:moveTo>
                  <a:pt x="0" y="88900"/>
                </a:moveTo>
                <a:lnTo>
                  <a:pt x="6986" y="54274"/>
                </a:lnTo>
                <a:lnTo>
                  <a:pt x="26038" y="26019"/>
                </a:lnTo>
                <a:lnTo>
                  <a:pt x="54296" y="6979"/>
                </a:lnTo>
                <a:lnTo>
                  <a:pt x="88900" y="0"/>
                </a:lnTo>
                <a:lnTo>
                  <a:pt x="8293100" y="0"/>
                </a:lnTo>
                <a:lnTo>
                  <a:pt x="8327725" y="6979"/>
                </a:lnTo>
                <a:lnTo>
                  <a:pt x="8355980" y="26019"/>
                </a:lnTo>
                <a:lnTo>
                  <a:pt x="8375020" y="54274"/>
                </a:lnTo>
                <a:lnTo>
                  <a:pt x="8382000" y="88900"/>
                </a:lnTo>
                <a:lnTo>
                  <a:pt x="8382000" y="444500"/>
                </a:lnTo>
                <a:lnTo>
                  <a:pt x="8375020" y="479125"/>
                </a:lnTo>
                <a:lnTo>
                  <a:pt x="8355980" y="507380"/>
                </a:lnTo>
                <a:lnTo>
                  <a:pt x="8327725" y="526420"/>
                </a:lnTo>
                <a:lnTo>
                  <a:pt x="8293100" y="533400"/>
                </a:lnTo>
                <a:lnTo>
                  <a:pt x="88900" y="533400"/>
                </a:lnTo>
                <a:lnTo>
                  <a:pt x="54296" y="526420"/>
                </a:lnTo>
                <a:lnTo>
                  <a:pt x="26038" y="507380"/>
                </a:lnTo>
                <a:lnTo>
                  <a:pt x="6986" y="479125"/>
                </a:lnTo>
                <a:lnTo>
                  <a:pt x="0" y="444500"/>
                </a:lnTo>
                <a:lnTo>
                  <a:pt x="0" y="889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6608" y="4600956"/>
            <a:ext cx="11098953" cy="481965"/>
          </a:xfrm>
          <a:custGeom>
            <a:avLst/>
            <a:gdLst/>
            <a:ahLst/>
            <a:cxnLst/>
            <a:rect l="l" t="t" r="r" b="b"/>
            <a:pathLst>
              <a:path w="8324215" h="481964">
                <a:moveTo>
                  <a:pt x="0" y="481584"/>
                </a:moveTo>
                <a:lnTo>
                  <a:pt x="8324088" y="481584"/>
                </a:lnTo>
                <a:lnTo>
                  <a:pt x="8324088" y="0"/>
                </a:lnTo>
                <a:lnTo>
                  <a:pt x="0" y="0"/>
                </a:lnTo>
                <a:lnTo>
                  <a:pt x="0" y="48158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21521" y="4645280"/>
            <a:ext cx="4989404" cy="1808060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321960" indent="-306843">
              <a:spcBef>
                <a:spcPts val="119"/>
              </a:spcBef>
              <a:buFont typeface="Wingdings"/>
              <a:buChar char=""/>
              <a:tabLst>
                <a:tab pos="322714" algn="l"/>
              </a:tabLst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Chú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thích nhiều</a:t>
            </a:r>
            <a:r>
              <a:rPr sz="2400" b="1" spc="-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dòng</a:t>
            </a:r>
            <a:endParaRPr sz="2400">
              <a:latin typeface="Calibri"/>
              <a:cs typeface="Calibri"/>
            </a:endParaRPr>
          </a:p>
          <a:p>
            <a:pPr>
              <a:spcBef>
                <a:spcPts val="11"/>
              </a:spcBef>
            </a:pPr>
            <a:endParaRPr sz="2700">
              <a:latin typeface="Times New Roman"/>
              <a:cs typeface="Times New Roman"/>
            </a:endParaRPr>
          </a:p>
          <a:p>
            <a:pPr marL="358992">
              <a:lnSpc>
                <a:spcPts val="2577"/>
              </a:lnSpc>
            </a:pPr>
            <a:r>
              <a:rPr spc="5" dirty="0">
                <a:latin typeface="Courier New"/>
                <a:cs typeface="Courier New"/>
              </a:rPr>
              <a:t>/* This line </a:t>
            </a:r>
            <a:r>
              <a:rPr dirty="0">
                <a:latin typeface="Courier New"/>
                <a:cs typeface="Courier New"/>
              </a:rPr>
              <a:t>of</a:t>
            </a:r>
            <a:r>
              <a:rPr spc="11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code</a:t>
            </a:r>
            <a:endParaRPr>
              <a:latin typeface="Courier New"/>
              <a:cs typeface="Courier New"/>
            </a:endParaRPr>
          </a:p>
          <a:p>
            <a:pPr marL="700602">
              <a:lnSpc>
                <a:spcPts val="2577"/>
              </a:lnSpc>
            </a:pPr>
            <a:r>
              <a:rPr dirty="0">
                <a:latin typeface="Courier New"/>
                <a:cs typeface="Courier New"/>
              </a:rPr>
              <a:t>declares </a:t>
            </a:r>
            <a:r>
              <a:rPr spc="5" dirty="0">
                <a:latin typeface="Courier New"/>
                <a:cs typeface="Courier New"/>
              </a:rPr>
              <a:t>a </a:t>
            </a:r>
            <a:r>
              <a:rPr dirty="0">
                <a:latin typeface="Courier New"/>
                <a:cs typeface="Courier New"/>
              </a:rPr>
              <a:t>variable</a:t>
            </a:r>
            <a:r>
              <a:rPr spc="30" dirty="0">
                <a:latin typeface="Courier New"/>
                <a:cs typeface="Courier New"/>
              </a:rPr>
              <a:t> </a:t>
            </a:r>
            <a:r>
              <a:rPr spc="5" dirty="0">
                <a:latin typeface="Courier New"/>
                <a:cs typeface="Courier New"/>
              </a:rPr>
              <a:t>*/</a:t>
            </a:r>
            <a:endParaRPr>
              <a:latin typeface="Courier New"/>
              <a:cs typeface="Courier New"/>
            </a:endParaRPr>
          </a:p>
          <a:p>
            <a:pPr marL="700602">
              <a:spcBef>
                <a:spcPts val="529"/>
              </a:spcBef>
            </a:pPr>
            <a:r>
              <a:rPr dirty="0">
                <a:latin typeface="Courier New"/>
                <a:cs typeface="Courier New"/>
              </a:rPr>
              <a:t>var</a:t>
            </a:r>
            <a:r>
              <a:rPr spc="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num;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32935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681566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11" dirty="0"/>
              <a:t>ký </a:t>
            </a:r>
            <a:r>
              <a:rPr spc="-5" dirty="0"/>
              <a:t>tự không </a:t>
            </a:r>
            <a:r>
              <a:rPr spc="-11" dirty="0"/>
              <a:t>in </a:t>
            </a:r>
            <a:r>
              <a:rPr spc="-60" dirty="0"/>
              <a:t>ra</a:t>
            </a:r>
            <a:r>
              <a:rPr spc="-41" dirty="0"/>
              <a:t> </a:t>
            </a:r>
            <a:r>
              <a:rPr spc="-5" dirty="0"/>
              <a:t>1-2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5" y="761745"/>
            <a:ext cx="10984652" cy="1313840"/>
          </a:xfrm>
          <a:prstGeom prst="rect">
            <a:avLst/>
          </a:prstGeom>
        </p:spPr>
        <p:txBody>
          <a:bodyPr vert="horz" wrap="square" lIns="0" tIns="43834" rIns="0" bIns="0" rtlCol="0">
            <a:spAutoFit/>
          </a:bodyPr>
          <a:lstStyle/>
          <a:p>
            <a:pPr marL="341610" marR="123946" indent="-326493">
              <a:lnSpc>
                <a:spcPts val="2499"/>
              </a:lnSpc>
              <a:spcBef>
                <a:spcPts val="34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ký tự </a:t>
            </a:r>
            <a:r>
              <a:rPr spc="5" dirty="0">
                <a:latin typeface="Calibri"/>
                <a:cs typeface="Calibri"/>
              </a:rPr>
              <a:t>tự </a:t>
            </a:r>
            <a:r>
              <a:rPr dirty="0">
                <a:latin typeface="Calibri"/>
                <a:cs typeface="Calibri"/>
              </a:rPr>
              <a:t>thoát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ký tự </a:t>
            </a:r>
            <a:r>
              <a:rPr spc="5" dirty="0">
                <a:latin typeface="Calibri"/>
                <a:cs typeface="Calibri"/>
              </a:rPr>
              <a:t>đặc </a:t>
            </a:r>
            <a:r>
              <a:rPr dirty="0">
                <a:latin typeface="Calibri"/>
                <a:cs typeface="Calibri"/>
              </a:rPr>
              <a:t>biệt là trước bởi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dấu </a:t>
            </a:r>
            <a:r>
              <a:rPr spc="-5" dirty="0">
                <a:latin typeface="Calibri"/>
                <a:cs typeface="Calibri"/>
              </a:rPr>
              <a:t>gạch </a:t>
            </a:r>
            <a:r>
              <a:rPr spc="5" dirty="0">
                <a:latin typeface="Calibri"/>
                <a:cs typeface="Calibri"/>
              </a:rPr>
              <a:t>chéo </a:t>
            </a:r>
            <a:r>
              <a:rPr dirty="0">
                <a:latin typeface="Calibri"/>
                <a:cs typeface="Calibri"/>
              </a:rPr>
              <a:t>ngược  (\).</a:t>
            </a:r>
            <a:endParaRPr>
              <a:latin typeface="Calibri"/>
              <a:cs typeface="Calibri"/>
            </a:endParaRPr>
          </a:p>
          <a:p>
            <a:pPr marL="341610" marR="6047" indent="-326493">
              <a:lnSpc>
                <a:spcPts val="24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Các ký tự thoát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sử dụng </a:t>
            </a:r>
            <a:r>
              <a:rPr spc="5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hiển thị các ký </a:t>
            </a:r>
            <a:r>
              <a:rPr spc="5" dirty="0">
                <a:latin typeface="Calibri"/>
                <a:cs typeface="Calibri"/>
              </a:rPr>
              <a:t>tự </a:t>
            </a:r>
            <a:r>
              <a:rPr dirty="0">
                <a:latin typeface="Calibri"/>
                <a:cs typeface="Calibri"/>
              </a:rPr>
              <a:t>không in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như ký </a:t>
            </a:r>
            <a:r>
              <a:rPr spc="5" dirty="0">
                <a:latin typeface="Calibri"/>
                <a:cs typeface="Calibri"/>
              </a:rPr>
              <a:t>tự </a:t>
            </a:r>
            <a:r>
              <a:rPr spc="-5" dirty="0">
                <a:latin typeface="Calibri"/>
                <a:cs typeface="Calibri"/>
              </a:rPr>
              <a:t>tab, </a:t>
            </a:r>
            <a:r>
              <a:rPr dirty="0">
                <a:latin typeface="Calibri"/>
                <a:cs typeface="Calibri"/>
              </a:rPr>
              <a:t>ký tự  space </a:t>
            </a:r>
            <a:r>
              <a:rPr spc="-5" dirty="0">
                <a:latin typeface="Calibri"/>
                <a:cs typeface="Calibri"/>
              </a:rPr>
              <a:t>hay</a:t>
            </a:r>
            <a:r>
              <a:rPr spc="-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backspace.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34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30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JavaScript, các </a:t>
            </a:r>
            <a:r>
              <a:rPr spc="5" dirty="0">
                <a:latin typeface="Calibri"/>
                <a:cs typeface="Calibri"/>
              </a:rPr>
              <a:t>ký tự </a:t>
            </a:r>
            <a:r>
              <a:rPr dirty="0">
                <a:latin typeface="Calibri"/>
                <a:cs typeface="Calibri"/>
              </a:rPr>
              <a:t>thoát phải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đặt trong dấu ngoặc</a:t>
            </a:r>
            <a:r>
              <a:rPr spc="-19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kép.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553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nhân </a:t>
            </a:r>
            <a:r>
              <a:rPr spc="-5" dirty="0">
                <a:latin typeface="Calibri"/>
                <a:cs typeface="Calibri"/>
              </a:rPr>
              <a:t>vật dãy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thoát.</a:t>
            </a:r>
            <a:endParaRPr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333413"/>
              </p:ext>
            </p:extLst>
          </p:nvPr>
        </p:nvGraphicFramePr>
        <p:xfrm>
          <a:off x="914400" y="2240330"/>
          <a:ext cx="10464800" cy="3909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8040"/>
                <a:gridCol w="8366760"/>
              </a:tblGrid>
              <a:tr h="657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L="101600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Ký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tự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thoát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0287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93674" marB="0">
                    <a:solidFill>
                      <a:srgbClr val="943735"/>
                    </a:solidFill>
                  </a:tcPr>
                </a:tc>
              </a:tr>
              <a:tr h="485776">
                <a:tc>
                  <a:txBody>
                    <a:bodyPr/>
                    <a:lstStyle/>
                    <a:p>
                      <a:pPr marL="10096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\b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762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Back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space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solidFill>
                      <a:srgbClr val="D6E3BC"/>
                    </a:solidFill>
                  </a:tcPr>
                </a:tc>
              </a:tr>
              <a:tr h="428626">
                <a:tc>
                  <a:txBody>
                    <a:bodyPr/>
                    <a:lstStyle/>
                    <a:p>
                      <a:pPr marL="10096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\f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762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Form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feed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solidFill>
                      <a:srgbClr val="F1DCDB"/>
                    </a:solidFill>
                  </a:tcPr>
                </a:tc>
              </a:tr>
              <a:tr h="428626">
                <a:tc>
                  <a:txBody>
                    <a:bodyPr/>
                    <a:lstStyle/>
                    <a:p>
                      <a:pPr marL="10096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\n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762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845"/>
                        </a:spcBef>
                      </a:pPr>
                      <a:r>
                        <a:rPr sz="1300" spc="15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line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07314" marB="0">
                    <a:solidFill>
                      <a:srgbClr val="D6E3BC"/>
                    </a:solidFill>
                  </a:tcPr>
                </a:tc>
              </a:tr>
              <a:tr h="426721">
                <a:tc>
                  <a:txBody>
                    <a:bodyPr/>
                    <a:lstStyle/>
                    <a:p>
                      <a:pPr marL="10096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\r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6921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84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Carriage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return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07314" marB="0">
                    <a:solidFill>
                      <a:srgbClr val="F1DCDB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10096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\t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9652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Horizontal</a:t>
                      </a:r>
                      <a:r>
                        <a:rPr sz="13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tab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</a:tr>
              <a:tr h="507365">
                <a:tc>
                  <a:txBody>
                    <a:bodyPr/>
                    <a:lstStyle/>
                    <a:p>
                      <a:pPr marL="100965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\’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1747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Single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quote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10096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\”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9652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Double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quote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75607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681566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11" dirty="0"/>
              <a:t>ký </a:t>
            </a:r>
            <a:r>
              <a:rPr spc="-5" dirty="0"/>
              <a:t>tự không </a:t>
            </a:r>
            <a:r>
              <a:rPr spc="-11" dirty="0"/>
              <a:t>in </a:t>
            </a:r>
            <a:r>
              <a:rPr spc="-60" dirty="0"/>
              <a:t>ra</a:t>
            </a:r>
            <a:r>
              <a:rPr spc="-41" dirty="0"/>
              <a:t> </a:t>
            </a:r>
            <a:r>
              <a:rPr spc="-5" dirty="0"/>
              <a:t>2-2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701042" y="1010413"/>
            <a:ext cx="11019537" cy="2965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37563"/>
              </p:ext>
            </p:extLst>
          </p:nvPr>
        </p:nvGraphicFramePr>
        <p:xfrm>
          <a:off x="711204" y="1018590"/>
          <a:ext cx="10973647" cy="30866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1020"/>
                <a:gridCol w="8872627"/>
              </a:tblGrid>
              <a:tr h="657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L="1054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Ký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tự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thoát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040" marB="0">
                    <a:solidFill>
                      <a:srgbClr val="943735"/>
                    </a:solidFill>
                  </a:tcPr>
                </a:tc>
              </a:tr>
              <a:tr h="45720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\\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6540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Backslash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\\aaa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1747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84455">
                        <a:lnSpc>
                          <a:spcPct val="103099"/>
                        </a:lnSpc>
                        <a:spcBef>
                          <a:spcPts val="94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Matches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Latin-1 encoding character using octal representation, where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aaa are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three  octal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numbers. For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example,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\251 represents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the copyright</a:t>
                      </a:r>
                      <a:r>
                        <a:rPr sz="13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symbol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0014" marB="0">
                    <a:solidFill>
                      <a:srgbClr val="D6E3BC"/>
                    </a:solidFill>
                  </a:tcPr>
                </a:tc>
              </a:tr>
              <a:tr h="7530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\\xaa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1747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83820">
                        <a:lnSpc>
                          <a:spcPct val="103099"/>
                        </a:lnSpc>
                        <a:spcBef>
                          <a:spcPts val="94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Matches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Latin-1 encoding character using hexadecimal representation, where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aa are 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two hexadecimal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numbers. For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example, \x61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represents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the character</a:t>
                      </a:r>
                      <a:r>
                        <a:rPr sz="13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‘a’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014" marB="0">
                    <a:solidFill>
                      <a:srgbClr val="F1DCDB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\\uaaaa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1747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82550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Represent the Unicode encoding 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character,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where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aaaa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are four hexadecimal numbers.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example, the character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\u0020 represents a</a:t>
                      </a:r>
                      <a:r>
                        <a:rPr sz="13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space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1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653626" y="4087736"/>
            <a:ext cx="10722187" cy="1901387"/>
          </a:xfrm>
          <a:prstGeom prst="rect">
            <a:avLst/>
          </a:prstGeom>
        </p:spPr>
        <p:txBody>
          <a:bodyPr vert="horz" wrap="square" lIns="0" tIns="204058" rIns="0" bIns="0" rtlCol="0">
            <a:spAutoFit/>
          </a:bodyPr>
          <a:lstStyle/>
          <a:p>
            <a:pPr marL="341610" indent="-326493">
              <a:spcBef>
                <a:spcPts val="1606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  <a:p>
            <a:pPr marL="250917">
              <a:spcBef>
                <a:spcPts val="1251"/>
              </a:spcBef>
            </a:pPr>
            <a:r>
              <a:rPr sz="1900" spc="-5" dirty="0">
                <a:latin typeface="Courier New"/>
                <a:cs typeface="Courier New"/>
              </a:rPr>
              <a:t>&lt;script&gt;</a:t>
            </a:r>
            <a:endParaRPr sz="1900">
              <a:latin typeface="Courier New"/>
              <a:cs typeface="Courier New"/>
            </a:endParaRPr>
          </a:p>
          <a:p>
            <a:pPr marL="3014021" marR="6047" indent="-2472889">
              <a:lnSpc>
                <a:spcPts val="2344"/>
              </a:lnSpc>
              <a:spcBef>
                <a:spcPts val="71"/>
              </a:spcBef>
            </a:pPr>
            <a:r>
              <a:rPr sz="1900" spc="-5" dirty="0">
                <a:latin typeface="Courier New"/>
                <a:cs typeface="Courier New"/>
              </a:rPr>
              <a:t>document.write(“You need to have a \u0022credit card\u0022, </a:t>
            </a:r>
            <a:r>
              <a:rPr sz="1900" spc="-11" dirty="0">
                <a:latin typeface="Courier New"/>
                <a:cs typeface="Courier New"/>
              </a:rPr>
              <a:t>if  </a:t>
            </a:r>
            <a:r>
              <a:rPr sz="1900" spc="-5" dirty="0">
                <a:latin typeface="Courier New"/>
                <a:cs typeface="Courier New"/>
              </a:rPr>
              <a:t>you want to shop on the</a:t>
            </a:r>
            <a:r>
              <a:rPr sz="1900" spc="6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\’Internet\’.”);</a:t>
            </a:r>
            <a:endParaRPr sz="1900">
              <a:latin typeface="Courier New"/>
              <a:cs typeface="Courier New"/>
            </a:endParaRPr>
          </a:p>
          <a:p>
            <a:pPr marL="250917">
              <a:spcBef>
                <a:spcPts val="513"/>
              </a:spcBef>
            </a:pPr>
            <a:r>
              <a:rPr sz="1900" spc="-5" dirty="0">
                <a:latin typeface="Courier New"/>
                <a:cs typeface="Courier New"/>
              </a:rPr>
              <a:t>&lt;/script&gt;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68757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3478953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Scripting</a:t>
            </a:r>
            <a:r>
              <a:rPr spc="-60" dirty="0"/>
              <a:t> </a:t>
            </a:r>
            <a:r>
              <a:rPr spc="-5" dirty="0"/>
              <a:t>1-3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07417" y="943357"/>
            <a:ext cx="11175999" cy="789939"/>
          </a:xfrm>
          <a:custGeom>
            <a:avLst/>
            <a:gdLst/>
            <a:ahLst/>
            <a:cxnLst/>
            <a:rect l="l" t="t" r="r" b="b"/>
            <a:pathLst>
              <a:path w="8382000" h="789939">
                <a:moveTo>
                  <a:pt x="8250428" y="0"/>
                </a:moveTo>
                <a:lnTo>
                  <a:pt x="131572" y="0"/>
                </a:lnTo>
                <a:lnTo>
                  <a:pt x="89983" y="6709"/>
                </a:lnTo>
                <a:lnTo>
                  <a:pt x="53865" y="25391"/>
                </a:lnTo>
                <a:lnTo>
                  <a:pt x="25384" y="53876"/>
                </a:lnTo>
                <a:lnTo>
                  <a:pt x="6707" y="89993"/>
                </a:lnTo>
                <a:lnTo>
                  <a:pt x="0" y="131572"/>
                </a:lnTo>
                <a:lnTo>
                  <a:pt x="0" y="657860"/>
                </a:lnTo>
                <a:lnTo>
                  <a:pt x="6707" y="699438"/>
                </a:lnTo>
                <a:lnTo>
                  <a:pt x="25384" y="735555"/>
                </a:lnTo>
                <a:lnTo>
                  <a:pt x="53865" y="764040"/>
                </a:lnTo>
                <a:lnTo>
                  <a:pt x="89983" y="782722"/>
                </a:lnTo>
                <a:lnTo>
                  <a:pt x="131572" y="789432"/>
                </a:lnTo>
                <a:lnTo>
                  <a:pt x="8250428" y="789432"/>
                </a:lnTo>
                <a:lnTo>
                  <a:pt x="8292006" y="782722"/>
                </a:lnTo>
                <a:lnTo>
                  <a:pt x="8328123" y="764040"/>
                </a:lnTo>
                <a:lnTo>
                  <a:pt x="8356608" y="735555"/>
                </a:lnTo>
                <a:lnTo>
                  <a:pt x="8375290" y="699438"/>
                </a:lnTo>
                <a:lnTo>
                  <a:pt x="8382000" y="657860"/>
                </a:lnTo>
                <a:lnTo>
                  <a:pt x="8382000" y="131572"/>
                </a:lnTo>
                <a:lnTo>
                  <a:pt x="8375290" y="89993"/>
                </a:lnTo>
                <a:lnTo>
                  <a:pt x="8356608" y="53876"/>
                </a:lnTo>
                <a:lnTo>
                  <a:pt x="8328123" y="25391"/>
                </a:lnTo>
                <a:lnTo>
                  <a:pt x="8292006" y="6709"/>
                </a:lnTo>
                <a:lnTo>
                  <a:pt x="8250428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417" y="2035301"/>
            <a:ext cx="11175999" cy="768351"/>
          </a:xfrm>
          <a:custGeom>
            <a:avLst/>
            <a:gdLst/>
            <a:ahLst/>
            <a:cxnLst/>
            <a:rect l="l" t="t" r="r" b="b"/>
            <a:pathLst>
              <a:path w="8382000" h="768350">
                <a:moveTo>
                  <a:pt x="8253984" y="0"/>
                </a:moveTo>
                <a:lnTo>
                  <a:pt x="128016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5"/>
                </a:lnTo>
                <a:lnTo>
                  <a:pt x="0" y="640079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6" y="768096"/>
                </a:lnTo>
                <a:lnTo>
                  <a:pt x="8253984" y="768096"/>
                </a:lnTo>
                <a:lnTo>
                  <a:pt x="8303829" y="758041"/>
                </a:lnTo>
                <a:lnTo>
                  <a:pt x="8344519" y="730615"/>
                </a:lnTo>
                <a:lnTo>
                  <a:pt x="8371945" y="689925"/>
                </a:lnTo>
                <a:lnTo>
                  <a:pt x="8382000" y="640079"/>
                </a:lnTo>
                <a:lnTo>
                  <a:pt x="8382000" y="128015"/>
                </a:lnTo>
                <a:lnTo>
                  <a:pt x="8371945" y="78170"/>
                </a:lnTo>
                <a:lnTo>
                  <a:pt x="8344519" y="37480"/>
                </a:lnTo>
                <a:lnTo>
                  <a:pt x="8303829" y="10054"/>
                </a:lnTo>
                <a:lnTo>
                  <a:pt x="825398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417" y="3128771"/>
            <a:ext cx="11175999" cy="707391"/>
          </a:xfrm>
          <a:custGeom>
            <a:avLst/>
            <a:gdLst/>
            <a:ahLst/>
            <a:cxnLst/>
            <a:rect l="l" t="t" r="r" b="b"/>
            <a:pathLst>
              <a:path w="8382000" h="707389">
                <a:moveTo>
                  <a:pt x="8264144" y="0"/>
                </a:moveTo>
                <a:lnTo>
                  <a:pt x="117856" y="0"/>
                </a:lnTo>
                <a:lnTo>
                  <a:pt x="71982" y="9253"/>
                </a:lnTo>
                <a:lnTo>
                  <a:pt x="34520" y="34496"/>
                </a:lnTo>
                <a:lnTo>
                  <a:pt x="9262" y="71955"/>
                </a:lnTo>
                <a:lnTo>
                  <a:pt x="0" y="117855"/>
                </a:lnTo>
                <a:lnTo>
                  <a:pt x="0" y="589280"/>
                </a:lnTo>
                <a:lnTo>
                  <a:pt x="9262" y="635180"/>
                </a:lnTo>
                <a:lnTo>
                  <a:pt x="34520" y="672639"/>
                </a:lnTo>
                <a:lnTo>
                  <a:pt x="71982" y="697882"/>
                </a:lnTo>
                <a:lnTo>
                  <a:pt x="117856" y="707136"/>
                </a:lnTo>
                <a:lnTo>
                  <a:pt x="8264144" y="707136"/>
                </a:lnTo>
                <a:lnTo>
                  <a:pt x="8310044" y="697882"/>
                </a:lnTo>
                <a:lnTo>
                  <a:pt x="8347503" y="672639"/>
                </a:lnTo>
                <a:lnTo>
                  <a:pt x="8372746" y="635180"/>
                </a:lnTo>
                <a:lnTo>
                  <a:pt x="8382000" y="589280"/>
                </a:lnTo>
                <a:lnTo>
                  <a:pt x="8382000" y="117855"/>
                </a:lnTo>
                <a:lnTo>
                  <a:pt x="8372746" y="71955"/>
                </a:lnTo>
                <a:lnTo>
                  <a:pt x="8347503" y="34496"/>
                </a:lnTo>
                <a:lnTo>
                  <a:pt x="8310044" y="9253"/>
                </a:lnTo>
                <a:lnTo>
                  <a:pt x="8264144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7417" y="4048508"/>
            <a:ext cx="11175999" cy="690880"/>
          </a:xfrm>
          <a:custGeom>
            <a:avLst/>
            <a:gdLst/>
            <a:ahLst/>
            <a:cxnLst/>
            <a:rect l="l" t="t" r="r" b="b"/>
            <a:pathLst>
              <a:path w="8382000" h="690879">
                <a:moveTo>
                  <a:pt x="8266938" y="0"/>
                </a:moveTo>
                <a:lnTo>
                  <a:pt x="115061" y="0"/>
                </a:lnTo>
                <a:lnTo>
                  <a:pt x="70273" y="9048"/>
                </a:lnTo>
                <a:lnTo>
                  <a:pt x="33699" y="33718"/>
                </a:lnTo>
                <a:lnTo>
                  <a:pt x="9041" y="70294"/>
                </a:lnTo>
                <a:lnTo>
                  <a:pt x="0" y="115062"/>
                </a:lnTo>
                <a:lnTo>
                  <a:pt x="0" y="575310"/>
                </a:lnTo>
                <a:lnTo>
                  <a:pt x="9041" y="620077"/>
                </a:lnTo>
                <a:lnTo>
                  <a:pt x="33699" y="656653"/>
                </a:lnTo>
                <a:lnTo>
                  <a:pt x="70273" y="681323"/>
                </a:lnTo>
                <a:lnTo>
                  <a:pt x="115061" y="690372"/>
                </a:lnTo>
                <a:lnTo>
                  <a:pt x="8266938" y="690372"/>
                </a:lnTo>
                <a:lnTo>
                  <a:pt x="8311705" y="681323"/>
                </a:lnTo>
                <a:lnTo>
                  <a:pt x="8348281" y="656653"/>
                </a:lnTo>
                <a:lnTo>
                  <a:pt x="8372951" y="620077"/>
                </a:lnTo>
                <a:lnTo>
                  <a:pt x="8382000" y="575310"/>
                </a:lnTo>
                <a:lnTo>
                  <a:pt x="8382000" y="115062"/>
                </a:lnTo>
                <a:lnTo>
                  <a:pt x="8372951" y="70294"/>
                </a:lnTo>
                <a:lnTo>
                  <a:pt x="8348281" y="33718"/>
                </a:lnTo>
                <a:lnTo>
                  <a:pt x="8311705" y="9048"/>
                </a:lnTo>
                <a:lnTo>
                  <a:pt x="8266938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7417" y="5110735"/>
            <a:ext cx="11175999" cy="757555"/>
          </a:xfrm>
          <a:custGeom>
            <a:avLst/>
            <a:gdLst/>
            <a:ahLst/>
            <a:cxnLst/>
            <a:rect l="l" t="t" r="r" b="b"/>
            <a:pathLst>
              <a:path w="8382000" h="757554">
                <a:moveTo>
                  <a:pt x="8255762" y="0"/>
                </a:moveTo>
                <a:lnTo>
                  <a:pt x="126238" y="0"/>
                </a:lnTo>
                <a:lnTo>
                  <a:pt x="77098" y="9919"/>
                </a:lnTo>
                <a:lnTo>
                  <a:pt x="36972" y="36972"/>
                </a:lnTo>
                <a:lnTo>
                  <a:pt x="9919" y="77098"/>
                </a:lnTo>
                <a:lnTo>
                  <a:pt x="0" y="126238"/>
                </a:lnTo>
                <a:lnTo>
                  <a:pt x="0" y="631190"/>
                </a:lnTo>
                <a:lnTo>
                  <a:pt x="9919" y="680323"/>
                </a:lnTo>
                <a:lnTo>
                  <a:pt x="36972" y="720450"/>
                </a:lnTo>
                <a:lnTo>
                  <a:pt x="77098" y="747506"/>
                </a:lnTo>
                <a:lnTo>
                  <a:pt x="126238" y="757428"/>
                </a:lnTo>
                <a:lnTo>
                  <a:pt x="8255762" y="757428"/>
                </a:lnTo>
                <a:lnTo>
                  <a:pt x="8304901" y="747506"/>
                </a:lnTo>
                <a:lnTo>
                  <a:pt x="8345027" y="720450"/>
                </a:lnTo>
                <a:lnTo>
                  <a:pt x="8372080" y="680323"/>
                </a:lnTo>
                <a:lnTo>
                  <a:pt x="8382000" y="631190"/>
                </a:lnTo>
                <a:lnTo>
                  <a:pt x="8382000" y="126238"/>
                </a:lnTo>
                <a:lnTo>
                  <a:pt x="8372080" y="77098"/>
                </a:lnTo>
                <a:lnTo>
                  <a:pt x="8345027" y="36972"/>
                </a:lnTo>
                <a:lnTo>
                  <a:pt x="8304901" y="9919"/>
                </a:lnTo>
                <a:lnTo>
                  <a:pt x="8255762" y="0"/>
                </a:lnTo>
                <a:close/>
              </a:path>
            </a:pathLst>
          </a:custGeom>
          <a:solidFill>
            <a:srgbClr val="C4BC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7417" y="5110735"/>
            <a:ext cx="11175999" cy="757555"/>
          </a:xfrm>
          <a:custGeom>
            <a:avLst/>
            <a:gdLst/>
            <a:ahLst/>
            <a:cxnLst/>
            <a:rect l="l" t="t" r="r" b="b"/>
            <a:pathLst>
              <a:path w="8382000" h="757554">
                <a:moveTo>
                  <a:pt x="0" y="126238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8" y="0"/>
                </a:lnTo>
                <a:lnTo>
                  <a:pt x="8255762" y="0"/>
                </a:lnTo>
                <a:lnTo>
                  <a:pt x="8304901" y="9919"/>
                </a:lnTo>
                <a:lnTo>
                  <a:pt x="8345027" y="36972"/>
                </a:lnTo>
                <a:lnTo>
                  <a:pt x="8372080" y="77098"/>
                </a:lnTo>
                <a:lnTo>
                  <a:pt x="8382000" y="126238"/>
                </a:lnTo>
                <a:lnTo>
                  <a:pt x="8382000" y="631190"/>
                </a:lnTo>
                <a:lnTo>
                  <a:pt x="8372080" y="680323"/>
                </a:lnTo>
                <a:lnTo>
                  <a:pt x="8345027" y="720450"/>
                </a:lnTo>
                <a:lnTo>
                  <a:pt x="8304901" y="747506"/>
                </a:lnTo>
                <a:lnTo>
                  <a:pt x="8255762" y="757428"/>
                </a:lnTo>
                <a:lnTo>
                  <a:pt x="126238" y="757428"/>
                </a:lnTo>
                <a:lnTo>
                  <a:pt x="77098" y="747506"/>
                </a:lnTo>
                <a:lnTo>
                  <a:pt x="36972" y="720450"/>
                </a:lnTo>
                <a:lnTo>
                  <a:pt x="9919" y="680323"/>
                </a:lnTo>
                <a:lnTo>
                  <a:pt x="0" y="631190"/>
                </a:lnTo>
                <a:lnTo>
                  <a:pt x="0" y="12623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26015" y="1001470"/>
            <a:ext cx="11199313" cy="4914039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20407">
              <a:lnSpc>
                <a:spcPts val="2404"/>
              </a:lnSpc>
              <a:spcBef>
                <a:spcPts val="119"/>
              </a:spcBef>
            </a:pPr>
            <a:r>
              <a:rPr spc="-5" dirty="0">
                <a:latin typeface="Arial"/>
                <a:cs typeface="Arial"/>
              </a:rPr>
              <a:t>Scripting đề cập đến một </a:t>
            </a:r>
            <a:r>
              <a:rPr spc="-11" dirty="0">
                <a:latin typeface="Arial"/>
                <a:cs typeface="Arial"/>
              </a:rPr>
              <a:t>loạt </a:t>
            </a:r>
            <a:r>
              <a:rPr spc="-5" dirty="0">
                <a:latin typeface="Arial"/>
                <a:cs typeface="Arial"/>
              </a:rPr>
              <a:t>các </a:t>
            </a:r>
            <a:r>
              <a:rPr spc="-11" dirty="0">
                <a:latin typeface="Arial"/>
                <a:cs typeface="Arial"/>
              </a:rPr>
              <a:t>lệnh được diễn giải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thực </a:t>
            </a:r>
            <a:r>
              <a:rPr spc="-11" dirty="0">
                <a:latin typeface="Arial"/>
                <a:cs typeface="Arial"/>
              </a:rPr>
              <a:t>hiện </a:t>
            </a:r>
            <a:r>
              <a:rPr spc="-5" dirty="0">
                <a:latin typeface="Arial"/>
                <a:cs typeface="Arial"/>
              </a:rPr>
              <a:t>tuần </a:t>
            </a:r>
            <a:r>
              <a:rPr dirty="0">
                <a:latin typeface="Arial"/>
                <a:cs typeface="Arial"/>
              </a:rPr>
              <a:t>tự</a:t>
            </a:r>
            <a:r>
              <a:rPr spc="25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và</a:t>
            </a:r>
          </a:p>
          <a:p>
            <a:pPr marL="20407">
              <a:lnSpc>
                <a:spcPts val="2404"/>
              </a:lnSpc>
            </a:pPr>
            <a:r>
              <a:rPr spc="-5" dirty="0">
                <a:latin typeface="Arial"/>
                <a:cs typeface="Arial"/>
              </a:rPr>
              <a:t>ngay lập </a:t>
            </a:r>
            <a:r>
              <a:rPr dirty="0">
                <a:latin typeface="Arial"/>
                <a:cs typeface="Arial"/>
              </a:rPr>
              <a:t>tức khi </a:t>
            </a:r>
            <a:r>
              <a:rPr spc="-11" dirty="0">
                <a:latin typeface="Arial"/>
                <a:cs typeface="Arial"/>
              </a:rPr>
              <a:t>xảy </a:t>
            </a:r>
            <a:r>
              <a:rPr spc="-5" dirty="0">
                <a:latin typeface="Arial"/>
                <a:cs typeface="Arial"/>
              </a:rPr>
              <a:t>ra một </a:t>
            </a:r>
            <a:r>
              <a:rPr dirty="0">
                <a:latin typeface="Arial"/>
                <a:cs typeface="Arial"/>
              </a:rPr>
              <a:t>sự</a:t>
            </a:r>
            <a:r>
              <a:rPr spc="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kiện.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19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8893" marR="297017">
              <a:lnSpc>
                <a:spcPts val="2225"/>
              </a:lnSpc>
            </a:pPr>
            <a:r>
              <a:rPr dirty="0">
                <a:latin typeface="Arial"/>
                <a:cs typeface="Arial"/>
              </a:rPr>
              <a:t>Sự </a:t>
            </a:r>
            <a:r>
              <a:rPr spc="-5" dirty="0">
                <a:latin typeface="Arial"/>
                <a:cs typeface="Arial"/>
              </a:rPr>
              <a:t>kiện này là một hành động được </a:t>
            </a:r>
            <a:r>
              <a:rPr dirty="0">
                <a:latin typeface="Arial"/>
                <a:cs typeface="Arial"/>
              </a:rPr>
              <a:t>tạo </a:t>
            </a:r>
            <a:r>
              <a:rPr spc="-5" dirty="0">
                <a:latin typeface="Arial"/>
                <a:cs typeface="Arial"/>
              </a:rPr>
              <a:t>ra bởi một </a:t>
            </a:r>
            <a:r>
              <a:rPr spc="-11" dirty="0">
                <a:latin typeface="Arial"/>
                <a:cs typeface="Arial"/>
              </a:rPr>
              <a:t>người </a:t>
            </a:r>
            <a:r>
              <a:rPr spc="-5" dirty="0">
                <a:latin typeface="Arial"/>
                <a:cs typeface="Arial"/>
              </a:rPr>
              <a:t>dùng </a:t>
            </a:r>
            <a:r>
              <a:rPr dirty="0">
                <a:latin typeface="Arial"/>
                <a:cs typeface="Arial"/>
              </a:rPr>
              <a:t>khi </a:t>
            </a:r>
            <a:r>
              <a:rPr spc="-5" dirty="0">
                <a:latin typeface="Arial"/>
                <a:cs typeface="Arial"/>
              </a:rPr>
              <a:t>tương </a:t>
            </a:r>
            <a:r>
              <a:rPr dirty="0">
                <a:latin typeface="Arial"/>
                <a:cs typeface="Arial"/>
              </a:rPr>
              <a:t>tác  với </a:t>
            </a:r>
            <a:r>
              <a:rPr spc="-5" dirty="0">
                <a:latin typeface="Arial"/>
                <a:cs typeface="Arial"/>
              </a:rPr>
              <a:t>một trang</a:t>
            </a:r>
            <a:r>
              <a:rPr dirty="0">
                <a:latin typeface="Arial"/>
                <a:cs typeface="Arial"/>
              </a:rPr>
              <a:t> </a:t>
            </a:r>
            <a:r>
              <a:rPr spc="-19" dirty="0"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24"/>
              </a:spcBef>
            </a:pPr>
            <a:endParaRPr dirty="0">
              <a:latin typeface="Times New Roman"/>
              <a:cs typeface="Times New Roman"/>
            </a:endParaRPr>
          </a:p>
          <a:p>
            <a:pPr marL="15114"/>
            <a:r>
              <a:rPr dirty="0">
                <a:latin typeface="Arial"/>
                <a:cs typeface="Arial"/>
              </a:rPr>
              <a:t>Ví </a:t>
            </a:r>
            <a:r>
              <a:rPr spc="-5" dirty="0">
                <a:latin typeface="Arial"/>
                <a:cs typeface="Arial"/>
              </a:rPr>
              <a:t>dụ </a:t>
            </a:r>
            <a:r>
              <a:rPr dirty="0">
                <a:latin typeface="Arial"/>
                <a:cs typeface="Arial"/>
              </a:rPr>
              <a:t>về </a:t>
            </a:r>
            <a:r>
              <a:rPr spc="-5" dirty="0">
                <a:latin typeface="Arial"/>
                <a:cs typeface="Arial"/>
              </a:rPr>
              <a:t>các </a:t>
            </a:r>
            <a:r>
              <a:rPr dirty="0">
                <a:latin typeface="Arial"/>
                <a:cs typeface="Arial"/>
              </a:rPr>
              <a:t>sự kiện </a:t>
            </a:r>
            <a:r>
              <a:rPr spc="-5" dirty="0">
                <a:latin typeface="Arial"/>
                <a:cs typeface="Arial"/>
              </a:rPr>
              <a:t>bao gồm nút bấm, lựa </a:t>
            </a:r>
            <a:r>
              <a:rPr dirty="0">
                <a:latin typeface="Arial"/>
                <a:cs typeface="Arial"/>
              </a:rPr>
              <a:t>chọn </a:t>
            </a: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sản </a:t>
            </a:r>
            <a:r>
              <a:rPr spc="-5" dirty="0">
                <a:latin typeface="Arial"/>
                <a:cs typeface="Arial"/>
              </a:rPr>
              <a:t>phẩm </a:t>
            </a:r>
            <a:r>
              <a:rPr dirty="0">
                <a:latin typeface="Arial"/>
                <a:cs typeface="Arial"/>
              </a:rPr>
              <a:t>từ </a:t>
            </a:r>
            <a:r>
              <a:rPr spc="-5" dirty="0">
                <a:latin typeface="Arial"/>
                <a:cs typeface="Arial"/>
              </a:rPr>
              <a:t>một</a:t>
            </a:r>
            <a:r>
              <a:rPr spc="41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menu…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41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5114">
              <a:lnSpc>
                <a:spcPts val="2398"/>
              </a:lnSpc>
            </a:pPr>
            <a:r>
              <a:rPr spc="-11" dirty="0">
                <a:latin typeface="Arial"/>
                <a:cs typeface="Arial"/>
              </a:rPr>
              <a:t>Ngôn ngữ </a:t>
            </a:r>
            <a:r>
              <a:rPr spc="-5" dirty="0">
                <a:latin typeface="Arial"/>
                <a:cs typeface="Arial"/>
              </a:rPr>
              <a:t>scripting </a:t>
            </a:r>
            <a:r>
              <a:rPr spc="-11" dirty="0">
                <a:latin typeface="Arial"/>
                <a:cs typeface="Arial"/>
              </a:rPr>
              <a:t>dùng </a:t>
            </a:r>
            <a:r>
              <a:rPr spc="-5" dirty="0">
                <a:latin typeface="Arial"/>
                <a:cs typeface="Arial"/>
              </a:rPr>
              <a:t>để </a:t>
            </a:r>
            <a:r>
              <a:rPr dirty="0">
                <a:latin typeface="Arial"/>
                <a:cs typeface="Arial"/>
              </a:rPr>
              <a:t>chỉ </a:t>
            </a:r>
            <a:r>
              <a:rPr spc="-5" dirty="0">
                <a:latin typeface="Arial"/>
                <a:cs typeface="Arial"/>
              </a:rPr>
              <a:t>một bộ các </a:t>
            </a:r>
            <a:r>
              <a:rPr spc="-11" dirty="0">
                <a:latin typeface="Arial"/>
                <a:cs typeface="Arial"/>
              </a:rPr>
              <a:t>hướng dẫn </a:t>
            </a:r>
            <a:r>
              <a:rPr spc="-5" dirty="0">
                <a:latin typeface="Arial"/>
                <a:cs typeface="Arial"/>
              </a:rPr>
              <a:t>cung </a:t>
            </a:r>
            <a:r>
              <a:rPr dirty="0">
                <a:latin typeface="Arial"/>
                <a:cs typeface="Arial"/>
              </a:rPr>
              <a:t>cấp </a:t>
            </a: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số</a:t>
            </a:r>
            <a:r>
              <a:rPr spc="19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chức</a:t>
            </a:r>
            <a:endParaRPr dirty="0">
              <a:latin typeface="Arial"/>
              <a:cs typeface="Arial"/>
            </a:endParaRPr>
          </a:p>
          <a:p>
            <a:pPr marL="15114">
              <a:lnSpc>
                <a:spcPts val="2398"/>
              </a:lnSpc>
            </a:pPr>
            <a:r>
              <a:rPr spc="-5" dirty="0">
                <a:latin typeface="Arial"/>
                <a:cs typeface="Arial"/>
              </a:rPr>
              <a:t>năng </a:t>
            </a:r>
            <a:r>
              <a:rPr dirty="0">
                <a:latin typeface="Arial"/>
                <a:cs typeface="Arial"/>
              </a:rPr>
              <a:t>khi </a:t>
            </a:r>
            <a:r>
              <a:rPr spc="-11" dirty="0">
                <a:latin typeface="Arial"/>
                <a:cs typeface="Arial"/>
              </a:rPr>
              <a:t>người </a:t>
            </a:r>
            <a:r>
              <a:rPr spc="-5" dirty="0">
                <a:latin typeface="Arial"/>
                <a:cs typeface="Arial"/>
              </a:rPr>
              <a:t>dùng tương </a:t>
            </a:r>
            <a:r>
              <a:rPr dirty="0">
                <a:latin typeface="Arial"/>
                <a:cs typeface="Arial"/>
              </a:rPr>
              <a:t>tác với </a:t>
            </a:r>
            <a:r>
              <a:rPr spc="-5" dirty="0">
                <a:latin typeface="Arial"/>
                <a:cs typeface="Arial"/>
              </a:rPr>
              <a:t>một trang</a:t>
            </a:r>
            <a:r>
              <a:rPr spc="60" dirty="0">
                <a:latin typeface="Arial"/>
                <a:cs typeface="Arial"/>
              </a:rPr>
              <a:t> </a:t>
            </a:r>
            <a:r>
              <a:rPr spc="-19" dirty="0"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8893" marR="337074">
              <a:lnSpc>
                <a:spcPts val="2225"/>
              </a:lnSpc>
              <a:spcBef>
                <a:spcPts val="1595"/>
              </a:spcBef>
            </a:pPr>
            <a:r>
              <a:rPr spc="-5" dirty="0">
                <a:latin typeface="Arial"/>
                <a:cs typeface="Arial"/>
              </a:rPr>
              <a:t>Các ngôn ngữ Scripting ngôn ngữ được thường được </a:t>
            </a:r>
            <a:r>
              <a:rPr spc="-11" dirty="0">
                <a:latin typeface="Arial"/>
                <a:cs typeface="Arial"/>
              </a:rPr>
              <a:t>nhúng </a:t>
            </a:r>
            <a:r>
              <a:rPr spc="-5" dirty="0">
                <a:latin typeface="Arial"/>
                <a:cs typeface="Arial"/>
              </a:rPr>
              <a:t>trong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trang  HTML để thay đổi hành </a:t>
            </a:r>
            <a:r>
              <a:rPr dirty="0">
                <a:latin typeface="Arial"/>
                <a:cs typeface="Arial"/>
              </a:rPr>
              <a:t>vi của các </a:t>
            </a:r>
            <a:r>
              <a:rPr spc="-5" dirty="0">
                <a:latin typeface="Arial"/>
                <a:cs typeface="Arial"/>
              </a:rPr>
              <a:t>trang </a:t>
            </a:r>
            <a:r>
              <a:rPr spc="-24" dirty="0">
                <a:latin typeface="Arial"/>
                <a:cs typeface="Arial"/>
              </a:rPr>
              <a:t>web </a:t>
            </a:r>
            <a:r>
              <a:rPr spc="-5" dirty="0">
                <a:latin typeface="Arial"/>
                <a:cs typeface="Arial"/>
              </a:rPr>
              <a:t>theo </a:t>
            </a:r>
            <a:r>
              <a:rPr spc="-11" dirty="0">
                <a:latin typeface="Arial"/>
                <a:cs typeface="Arial"/>
              </a:rPr>
              <a:t>yêu </a:t>
            </a:r>
            <a:r>
              <a:rPr dirty="0">
                <a:latin typeface="Arial"/>
                <a:cs typeface="Arial"/>
              </a:rPr>
              <a:t>cầu của </a:t>
            </a:r>
            <a:r>
              <a:rPr spc="-11" dirty="0">
                <a:latin typeface="Arial"/>
                <a:cs typeface="Arial"/>
              </a:rPr>
              <a:t>người</a:t>
            </a:r>
            <a:r>
              <a:rPr spc="90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dùng.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39115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531367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hàm </a:t>
            </a:r>
            <a:r>
              <a:rPr spc="-30" dirty="0"/>
              <a:t>có </a:t>
            </a:r>
            <a:r>
              <a:rPr spc="-5" dirty="0"/>
              <a:t>sẵn</a:t>
            </a:r>
            <a:r>
              <a:rPr spc="-65" dirty="0"/>
              <a:t> </a:t>
            </a:r>
            <a:r>
              <a:rPr dirty="0"/>
              <a:t>1-4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5" y="799847"/>
            <a:ext cx="11130279" cy="1006064"/>
          </a:xfrm>
          <a:prstGeom prst="rect">
            <a:avLst/>
          </a:prstGeom>
        </p:spPr>
        <p:txBody>
          <a:bodyPr vert="horz" wrap="square" lIns="0" tIns="43834" rIns="0" bIns="0" rtlCol="0">
            <a:spAutoFit/>
          </a:bodyPr>
          <a:lstStyle/>
          <a:p>
            <a:pPr marL="341610" marR="6047" indent="-326493">
              <a:lnSpc>
                <a:spcPts val="2499"/>
              </a:lnSpc>
              <a:spcBef>
                <a:spcPts val="34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hàm là một </a:t>
            </a:r>
            <a:r>
              <a:rPr spc="5" dirty="0">
                <a:latin typeface="Calibri"/>
                <a:cs typeface="Calibri"/>
              </a:rPr>
              <a:t>đoạn mã mà thực </a:t>
            </a:r>
            <a:r>
              <a:rPr dirty="0">
                <a:latin typeface="Calibri"/>
                <a:cs typeface="Calibri"/>
              </a:rPr>
              <a:t>hiện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hoạt </a:t>
            </a:r>
            <a:r>
              <a:rPr spc="5" dirty="0">
                <a:latin typeface="Calibri"/>
                <a:cs typeface="Calibri"/>
              </a:rPr>
              <a:t>động </a:t>
            </a:r>
            <a:r>
              <a:rPr spc="-5" dirty="0">
                <a:latin typeface="Calibri"/>
                <a:cs typeface="Calibri"/>
              </a:rPr>
              <a:t>trên </a:t>
            </a:r>
            <a:r>
              <a:rPr dirty="0">
                <a:latin typeface="Calibri"/>
                <a:cs typeface="Calibri"/>
              </a:rPr>
              <a:t>các biến để hoàn  thành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nhiệm vụ </a:t>
            </a:r>
            <a:r>
              <a:rPr spc="5" dirty="0">
                <a:latin typeface="Calibri"/>
                <a:cs typeface="Calibri"/>
              </a:rPr>
              <a:t>cụ</a:t>
            </a:r>
            <a:r>
              <a:rPr spc="-1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thể.</a:t>
            </a:r>
          </a:p>
          <a:p>
            <a:pPr marL="341610" indent="-326493">
              <a:lnSpc>
                <a:spcPts val="236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cần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hoặc nhiều giá trị </a:t>
            </a:r>
            <a:r>
              <a:rPr spc="5" dirty="0">
                <a:latin typeface="Calibri"/>
                <a:cs typeface="Calibri"/>
              </a:rPr>
              <a:t>đầu </a:t>
            </a:r>
            <a:r>
              <a:rPr spc="-11" dirty="0">
                <a:latin typeface="Calibri"/>
                <a:cs typeface="Calibri"/>
              </a:rPr>
              <a:t>vào, </a:t>
            </a:r>
            <a:r>
              <a:rPr dirty="0">
                <a:latin typeface="Calibri"/>
                <a:cs typeface="Calibri"/>
              </a:rPr>
              <a:t>xử lý </a:t>
            </a:r>
            <a:r>
              <a:rPr spc="5" dirty="0">
                <a:latin typeface="Calibri"/>
                <a:cs typeface="Calibri"/>
              </a:rPr>
              <a:t>chúng,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-11" dirty="0">
                <a:latin typeface="Calibri"/>
                <a:cs typeface="Calibri"/>
              </a:rPr>
              <a:t>trả </a:t>
            </a:r>
            <a:r>
              <a:rPr dirty="0">
                <a:latin typeface="Calibri"/>
                <a:cs typeface="Calibri"/>
              </a:rPr>
              <a:t>về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giá trị </a:t>
            </a:r>
            <a:r>
              <a:rPr spc="5" dirty="0">
                <a:latin typeface="Calibri"/>
                <a:cs typeface="Calibri"/>
              </a:rPr>
              <a:t>đầu</a:t>
            </a:r>
            <a:r>
              <a:rPr spc="-209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ra.</a:t>
            </a:r>
            <a:endParaRPr dirty="0">
              <a:latin typeface="Calibri"/>
              <a:cs typeface="Calibri"/>
            </a:endParaRPr>
          </a:p>
          <a:p>
            <a:pPr marL="341610" indent="-326493">
              <a:lnSpc>
                <a:spcPts val="257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hàm được </a:t>
            </a:r>
            <a:r>
              <a:rPr spc="-19" dirty="0">
                <a:latin typeface="Calibri"/>
                <a:cs typeface="Calibri"/>
              </a:rPr>
              <a:t>xây </a:t>
            </a:r>
            <a:r>
              <a:rPr dirty="0">
                <a:latin typeface="Calibri"/>
                <a:cs typeface="Calibri"/>
              </a:rPr>
              <a:t>dựng trong</a:t>
            </a:r>
            <a:r>
              <a:rPr spc="-1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913691"/>
              </p:ext>
            </p:extLst>
          </p:nvPr>
        </p:nvGraphicFramePr>
        <p:xfrm>
          <a:off x="437378" y="2233830"/>
          <a:ext cx="11317240" cy="40075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96938"/>
                <a:gridCol w="3925920"/>
                <a:gridCol w="4994382"/>
              </a:tblGrid>
              <a:tr h="700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Hàm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marL="22225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634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Ví</a:t>
                      </a:r>
                      <a:r>
                        <a:rPr sz="16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dụ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634" marB="0">
                    <a:solidFill>
                      <a:srgbClr val="943735"/>
                    </a:solidFill>
                  </a:tcPr>
                </a:tc>
              </a:tr>
              <a:tr h="94879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alert()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6989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5410" marR="123825">
                        <a:lnSpc>
                          <a:spcPct val="103099"/>
                        </a:lnSpc>
                        <a:spcBef>
                          <a:spcPts val="94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Hiển thị 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hộp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thoại với 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số  thông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tin và nút</a:t>
                      </a:r>
                      <a:r>
                        <a:rPr sz="13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OK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01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0330" marR="715010">
                        <a:lnSpc>
                          <a:spcPct val="103099"/>
                        </a:lnSpc>
                        <a:spcBef>
                          <a:spcPts val="825"/>
                        </a:spcBef>
                      </a:pPr>
                      <a:r>
                        <a:rPr sz="1300" spc="10" dirty="0">
                          <a:latin typeface="Courier New"/>
                          <a:cs typeface="Courier New"/>
                        </a:rPr>
                        <a:t>alert(“Please fill all the  fields of the</a:t>
                      </a:r>
                      <a:r>
                        <a:rPr sz="13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spc="10" dirty="0">
                          <a:latin typeface="Courier New"/>
                          <a:cs typeface="Courier New"/>
                        </a:rPr>
                        <a:t>form”);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104776" marB="0">
                    <a:solidFill>
                      <a:srgbClr val="D6E3BC"/>
                    </a:solidFill>
                  </a:tcPr>
                </a:tc>
              </a:tr>
              <a:tr h="10153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confirm()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762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05410" marR="93345">
                        <a:lnSpc>
                          <a:spcPct val="102600"/>
                        </a:lnSpc>
                        <a:spcBef>
                          <a:spcPts val="95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Hiển thị 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hộp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thoại với nút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OK 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và Cancel.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Này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xác thực một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hành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động,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mà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người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dùng</a:t>
                      </a:r>
                      <a:r>
                        <a:rPr sz="13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muốn 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thực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hiện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128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00330" marR="307975">
                        <a:lnSpc>
                          <a:spcPct val="103099"/>
                        </a:lnSpc>
                        <a:spcBef>
                          <a:spcPts val="830"/>
                        </a:spcBef>
                      </a:pPr>
                      <a:r>
                        <a:rPr sz="1300" spc="10" dirty="0">
                          <a:latin typeface="Courier New"/>
                          <a:cs typeface="Courier New"/>
                        </a:rPr>
                        <a:t>confirm(“Are you sure you want  to close the</a:t>
                      </a:r>
                      <a:r>
                        <a:rPr sz="1300" spc="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spc="10" dirty="0">
                          <a:latin typeface="Courier New"/>
                          <a:cs typeface="Courier New"/>
                        </a:rPr>
                        <a:t>page?”);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105410" marB="0">
                    <a:solidFill>
                      <a:srgbClr val="F1DCDB"/>
                    </a:solidFill>
                  </a:tcPr>
                </a:tc>
              </a:tr>
              <a:tr h="7536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parseInt()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762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5410" marR="508000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Chuyển đổi một 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chuỗi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thành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số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300" spc="10" dirty="0">
                          <a:latin typeface="Courier New"/>
                          <a:cs typeface="Courier New"/>
                        </a:rPr>
                        <a:t>parseInt(“25</a:t>
                      </a:r>
                      <a:r>
                        <a:rPr sz="1300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spc="10" dirty="0">
                          <a:latin typeface="Courier New"/>
                          <a:cs typeface="Courier New"/>
                        </a:rPr>
                        <a:t>years”);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111760" marB="0">
                    <a:solidFill>
                      <a:srgbClr val="D6E3BC"/>
                    </a:solidFill>
                  </a:tcPr>
                </a:tc>
              </a:tr>
              <a:tr h="5892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parseFloat()</a:t>
                      </a:r>
                      <a:endParaRPr sz="1600" dirty="0">
                        <a:latin typeface="Courier New"/>
                        <a:cs typeface="Courier New"/>
                      </a:endParaRPr>
                    </a:p>
                  </a:txBody>
                  <a:tcPr marL="0" marR="0" marT="6921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05410" marR="174625">
                        <a:lnSpc>
                          <a:spcPct val="102299"/>
                        </a:lnSpc>
                        <a:spcBef>
                          <a:spcPts val="81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Chuyển đổi một chuỗi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thành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số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với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dấu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thập</a:t>
                      </a:r>
                      <a:r>
                        <a:rPr sz="13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phân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0287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parseFloat(“10.33”);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  <a:p>
                      <a:pPr marL="1003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Returns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Courier New"/>
                          <a:cs typeface="Courier New"/>
                        </a:rPr>
                        <a:t>10.33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</a:txBody>
                  <a:tcPr marL="0" marR="0" marT="97155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19758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531367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hàm </a:t>
            </a:r>
            <a:r>
              <a:rPr spc="-30" dirty="0"/>
              <a:t>có </a:t>
            </a:r>
            <a:r>
              <a:rPr spc="-5" dirty="0"/>
              <a:t>sẵn</a:t>
            </a:r>
            <a:r>
              <a:rPr spc="-65" dirty="0"/>
              <a:t> </a:t>
            </a:r>
            <a:r>
              <a:rPr dirty="0"/>
              <a:t>2-4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31</a:t>
            </a:fld>
            <a:endParaRPr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079517"/>
              </p:ext>
            </p:extLst>
          </p:nvPr>
        </p:nvGraphicFramePr>
        <p:xfrm>
          <a:off x="790575" y="765811"/>
          <a:ext cx="10465644" cy="31975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3266"/>
                <a:gridCol w="4345824"/>
                <a:gridCol w="4456554"/>
              </a:tblGrid>
              <a:tr h="700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Hàm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634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marL="40005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Ví</a:t>
                      </a:r>
                      <a:r>
                        <a:rPr sz="16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dụ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943735"/>
                    </a:solidFill>
                  </a:tcPr>
                </a:tc>
              </a:tr>
              <a:tr h="711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eval()</a:t>
                      </a:r>
                      <a:endParaRPr sz="1600" dirty="0">
                        <a:latin typeface="Courier New"/>
                        <a:cs typeface="Courier New"/>
                      </a:endParaRPr>
                    </a:p>
                  </a:txBody>
                  <a:tcPr marL="0" marR="0" marT="46989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20650" marR="377190">
                        <a:lnSpc>
                          <a:spcPct val="112500"/>
                        </a:lnSpc>
                        <a:spcBef>
                          <a:spcPts val="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Tính toán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biểu thức và trả về kết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quả.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63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300" spc="10" dirty="0">
                          <a:latin typeface="Courier New"/>
                          <a:cs typeface="Courier New"/>
                        </a:rPr>
                        <a:t>eval(“2+2”);</a:t>
                      </a:r>
                      <a:endParaRPr sz="1300">
                        <a:latin typeface="Courier New"/>
                        <a:cs typeface="Courier New"/>
                      </a:endParaRPr>
                    </a:p>
                    <a:p>
                      <a:pPr marL="10350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Returns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5" dirty="0">
                          <a:latin typeface="Courier New"/>
                          <a:cs typeface="Courier New"/>
                        </a:rPr>
                        <a:t>4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111126" marB="0">
                    <a:solidFill>
                      <a:srgbClr val="D6E3BC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isNaN()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6989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Kiểm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tra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xem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không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phải là</a:t>
                      </a:r>
                      <a:r>
                        <a:rPr sz="13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số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300" spc="10" dirty="0">
                          <a:latin typeface="Courier New"/>
                          <a:cs typeface="Courier New"/>
                        </a:rPr>
                        <a:t>isNan(“Hello”);</a:t>
                      </a:r>
                      <a:endParaRPr sz="1300" dirty="0">
                        <a:latin typeface="Courier New"/>
                        <a:cs typeface="Courier New"/>
                      </a:endParaRPr>
                    </a:p>
                    <a:p>
                      <a:pPr marL="10350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Returns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Courier New"/>
                          <a:cs typeface="Courier New"/>
                        </a:rPr>
                        <a:t>true</a:t>
                      </a:r>
                      <a:endParaRPr sz="1300" dirty="0">
                        <a:latin typeface="Courier New"/>
                        <a:cs typeface="Courier New"/>
                      </a:endParaRPr>
                    </a:p>
                  </a:txBody>
                  <a:tcPr marL="0" marR="0" marT="111126" marB="0">
                    <a:solidFill>
                      <a:srgbClr val="F1DCDB"/>
                    </a:solidFill>
                  </a:tcPr>
                </a:tc>
              </a:tr>
              <a:tr h="11763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prompt()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762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0650" marR="179070">
                        <a:lnSpc>
                          <a:spcPct val="102600"/>
                        </a:lnSpc>
                        <a:spcBef>
                          <a:spcPts val="95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Hiển thị 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hộp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thoại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mà chấp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nhận  một 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đầu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vào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thông qua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hộp  văn bản.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Nó cũng chấp nhận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</a:t>
                      </a:r>
                      <a:r>
                        <a:rPr sz="13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mặc  định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cho hộp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văn</a:t>
                      </a:r>
                      <a:r>
                        <a:rPr sz="13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bản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128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3505" marR="713105">
                        <a:lnSpc>
                          <a:spcPct val="103099"/>
                        </a:lnSpc>
                        <a:spcBef>
                          <a:spcPts val="830"/>
                        </a:spcBef>
                      </a:pPr>
                      <a:r>
                        <a:rPr sz="1300" spc="10" dirty="0">
                          <a:latin typeface="Courier New"/>
                          <a:cs typeface="Courier New"/>
                        </a:rPr>
                        <a:t>prompt(“Enter your name”,  “Name”);</a:t>
                      </a:r>
                      <a:endParaRPr sz="1300" dirty="0">
                        <a:latin typeface="Courier New"/>
                        <a:cs typeface="Courier New"/>
                      </a:endParaRPr>
                    </a:p>
                  </a:txBody>
                  <a:tcPr marL="0" marR="0" marT="105410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653625" y="4004057"/>
            <a:ext cx="6645486" cy="2421538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</a:p>
          <a:p>
            <a:pPr marR="3240752" algn="ctr">
              <a:spcBef>
                <a:spcPts val="2748"/>
              </a:spcBef>
            </a:pPr>
            <a:r>
              <a:rPr sz="1900" spc="-5" dirty="0">
                <a:latin typeface="Courier New"/>
                <a:cs typeface="Courier New"/>
              </a:rPr>
              <a:t>&lt;!DOCTYPE</a:t>
            </a:r>
            <a:r>
              <a:rPr sz="1900" spc="-3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HTML&gt;</a:t>
            </a:r>
            <a:endParaRPr sz="1900" dirty="0">
              <a:latin typeface="Courier New"/>
              <a:cs typeface="Courier New"/>
            </a:endParaRPr>
          </a:p>
          <a:p>
            <a:pPr marL="396025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&lt;html&gt;</a:t>
            </a:r>
            <a:endParaRPr sz="1900" dirty="0">
              <a:latin typeface="Courier New"/>
              <a:cs typeface="Courier New"/>
            </a:endParaRPr>
          </a:p>
          <a:p>
            <a:pPr marL="686242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&lt;head&gt;</a:t>
            </a:r>
            <a:endParaRPr sz="1900" dirty="0">
              <a:latin typeface="Courier New"/>
              <a:cs typeface="Courier New"/>
            </a:endParaRPr>
          </a:p>
          <a:p>
            <a:pPr marL="686242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&lt;title&gt; JavaScript language &lt;/title&gt;</a:t>
            </a:r>
            <a:endParaRPr sz="1900" dirty="0">
              <a:latin typeface="Courier New"/>
              <a:cs typeface="Courier New"/>
            </a:endParaRPr>
          </a:p>
          <a:p>
            <a:pPr marR="3097155" algn="ctr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&lt;script&gt;</a:t>
            </a:r>
            <a:endParaRPr sz="1900" dirty="0">
              <a:latin typeface="Courier New"/>
              <a:cs typeface="Courier New"/>
            </a:endParaRPr>
          </a:p>
          <a:p>
            <a:pPr marL="1629447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var value =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“”;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49835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531367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hàm </a:t>
            </a:r>
            <a:r>
              <a:rPr spc="-30" dirty="0"/>
              <a:t>có </a:t>
            </a:r>
            <a:r>
              <a:rPr spc="-5" dirty="0"/>
              <a:t>sẵn</a:t>
            </a:r>
            <a:r>
              <a:rPr spc="-65" dirty="0"/>
              <a:t> </a:t>
            </a:r>
            <a:r>
              <a:rPr dirty="0"/>
              <a:t>3-4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978746" y="746278"/>
            <a:ext cx="10132908" cy="3720378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2923328" marR="447417" indent="-2036050">
              <a:lnSpc>
                <a:spcPct val="120000"/>
              </a:lnSpc>
              <a:spcBef>
                <a:spcPts val="119"/>
              </a:spcBef>
            </a:pPr>
            <a:r>
              <a:rPr sz="1900" spc="-5" dirty="0">
                <a:latin typeface="Courier New"/>
                <a:cs typeface="Courier New"/>
              </a:rPr>
              <a:t>var numone = prompt(“enter first value to perform the  multiplication operation”,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value);</a:t>
            </a:r>
            <a:endParaRPr sz="1900">
              <a:latin typeface="Courier New"/>
              <a:cs typeface="Courier New"/>
            </a:endParaRPr>
          </a:p>
          <a:p>
            <a:pPr marL="2923328" marR="304575" indent="-2037563">
              <a:lnSpc>
                <a:spcPct val="130000"/>
              </a:lnSpc>
              <a:spcBef>
                <a:spcPts val="917"/>
              </a:spcBef>
            </a:pPr>
            <a:r>
              <a:rPr sz="1900" spc="-5" dirty="0">
                <a:latin typeface="Courier New"/>
                <a:cs typeface="Courier New"/>
              </a:rPr>
              <a:t>var numtwo = prompt(“enter second value </a:t>
            </a:r>
            <a:r>
              <a:rPr sz="1900" dirty="0">
                <a:latin typeface="Courier New"/>
                <a:cs typeface="Courier New"/>
              </a:rPr>
              <a:t>to </a:t>
            </a:r>
            <a:r>
              <a:rPr sz="1900" spc="-5" dirty="0">
                <a:latin typeface="Courier New"/>
                <a:cs typeface="Courier New"/>
              </a:rPr>
              <a:t>perform the  multiplication operation”,</a:t>
            </a:r>
            <a:r>
              <a:rPr sz="1900" spc="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value);</a:t>
            </a:r>
            <a:endParaRPr sz="1900">
              <a:latin typeface="Courier New"/>
              <a:cs typeface="Courier New"/>
            </a:endParaRPr>
          </a:p>
          <a:p>
            <a:pPr marL="887276" marR="148887">
              <a:lnSpc>
                <a:spcPct val="120000"/>
              </a:lnSpc>
              <a:tabLst>
                <a:tab pos="4958623" algn="l"/>
              </a:tabLst>
            </a:pPr>
            <a:r>
              <a:rPr sz="1900" spc="-5" dirty="0">
                <a:latin typeface="Courier New"/>
                <a:cs typeface="Courier New"/>
              </a:rPr>
              <a:t>var result =</a:t>
            </a:r>
            <a:r>
              <a:rPr sz="1900" spc="7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eval(numone</a:t>
            </a:r>
            <a:r>
              <a:rPr sz="1900" spc="3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*	numtwo);  document.write(“The result of multiplying: “ + numone</a:t>
            </a:r>
            <a:r>
              <a:rPr sz="1900" spc="136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+</a:t>
            </a:r>
            <a:endParaRPr sz="1900">
              <a:latin typeface="Courier New"/>
              <a:cs typeface="Courier New"/>
            </a:endParaRPr>
          </a:p>
          <a:p>
            <a:pPr marL="2778221">
              <a:spcBef>
                <a:spcPts val="456"/>
              </a:spcBef>
            </a:pPr>
            <a:r>
              <a:rPr sz="1900" spc="-5" dirty="0">
                <a:latin typeface="Courier New"/>
                <a:cs typeface="Courier New"/>
              </a:rPr>
              <a:t>“and “ + numtwo + “ is: “ + result + “.”</a:t>
            </a:r>
            <a:r>
              <a:rPr sz="1900" spc="71" dirty="0">
                <a:latin typeface="Courier New"/>
                <a:cs typeface="Courier New"/>
              </a:rPr>
              <a:t> </a:t>
            </a:r>
            <a:r>
              <a:rPr sz="1900" spc="-11" dirty="0">
                <a:latin typeface="Courier New"/>
                <a:cs typeface="Courier New"/>
              </a:rPr>
              <a:t>);</a:t>
            </a:r>
            <a:endParaRPr sz="1900">
              <a:latin typeface="Courier New"/>
              <a:cs typeface="Courier New"/>
            </a:endParaRPr>
          </a:p>
          <a:p>
            <a:pPr marL="450439">
              <a:spcBef>
                <a:spcPts val="458"/>
              </a:spcBef>
            </a:pPr>
            <a:r>
              <a:rPr sz="1900" spc="-5" dirty="0">
                <a:latin typeface="Courier New"/>
                <a:cs typeface="Courier New"/>
              </a:rPr>
              <a:t>&lt;/script&gt;</a:t>
            </a:r>
            <a:endParaRPr sz="1900">
              <a:latin typeface="Courier New"/>
              <a:cs typeface="Courier New"/>
            </a:endParaRPr>
          </a:p>
          <a:p>
            <a:pPr marL="450439">
              <a:spcBef>
                <a:spcPts val="458"/>
              </a:spcBef>
            </a:pPr>
            <a:r>
              <a:rPr sz="1900" spc="-5" dirty="0">
                <a:latin typeface="Courier New"/>
                <a:cs typeface="Courier New"/>
              </a:rPr>
              <a:t>&lt;/head&gt;</a:t>
            </a:r>
            <a:endParaRPr sz="1900">
              <a:latin typeface="Courier New"/>
              <a:cs typeface="Courier New"/>
            </a:endParaRPr>
          </a:p>
          <a:p>
            <a:pPr marL="15114">
              <a:spcBef>
                <a:spcPts val="456"/>
              </a:spcBef>
            </a:pPr>
            <a:r>
              <a:rPr sz="1900" spc="-5" dirty="0">
                <a:latin typeface="Courier New"/>
                <a:cs typeface="Courier New"/>
              </a:rPr>
              <a:t>&lt;/html&gt;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7020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531367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hàm </a:t>
            </a:r>
            <a:r>
              <a:rPr spc="-30" dirty="0"/>
              <a:t>có </a:t>
            </a:r>
            <a:r>
              <a:rPr spc="-5" dirty="0"/>
              <a:t>sẵn</a:t>
            </a:r>
            <a:r>
              <a:rPr spc="-65" dirty="0"/>
              <a:t> </a:t>
            </a:r>
            <a:r>
              <a:rPr dirty="0"/>
              <a:t>3-4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33</a:t>
            </a:fld>
            <a:endParaRPr dirty="0"/>
          </a:p>
        </p:txBody>
      </p:sp>
      <p:sp>
        <p:nvSpPr>
          <p:cNvPr id="7" name="object 3"/>
          <p:cNvSpPr txBox="1"/>
          <p:nvPr/>
        </p:nvSpPr>
        <p:spPr>
          <a:xfrm>
            <a:off x="653628" y="837947"/>
            <a:ext cx="5118099" cy="370204"/>
          </a:xfrm>
          <a:prstGeom prst="rect">
            <a:avLst/>
          </a:prstGeom>
        </p:spPr>
        <p:txBody>
          <a:bodyPr vert="horz" wrap="square" lIns="0" tIns="49124" rIns="0" bIns="0" rtlCol="0">
            <a:spAutoFit/>
          </a:bodyPr>
          <a:lstStyle/>
          <a:p>
            <a:pPr marL="341610" marR="6047" indent="-326493">
              <a:lnSpc>
                <a:spcPts val="2453"/>
              </a:lnSpc>
              <a:spcBef>
                <a:spcPts val="38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Hình dưới đây sẽ hiển thị số </a:t>
            </a:r>
            <a:r>
              <a:rPr spc="5" dirty="0">
                <a:latin typeface="Calibri"/>
                <a:cs typeface="Calibri"/>
              </a:rPr>
              <a:t>đầu</a:t>
            </a:r>
            <a:r>
              <a:rPr spc="-17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tiên  </a:t>
            </a:r>
            <a:r>
              <a:rPr spc="5" dirty="0">
                <a:latin typeface="Calibri"/>
                <a:cs typeface="Calibri"/>
              </a:rPr>
              <a:t>đầu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vào.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8" name="object 4"/>
          <p:cNvSpPr/>
          <p:nvPr/>
        </p:nvSpPr>
        <p:spPr>
          <a:xfrm>
            <a:off x="1070866" y="1524002"/>
            <a:ext cx="4923535" cy="243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/>
          <p:cNvSpPr txBox="1"/>
          <p:nvPr/>
        </p:nvSpPr>
        <p:spPr>
          <a:xfrm>
            <a:off x="6446014" y="837947"/>
            <a:ext cx="4507655" cy="690805"/>
          </a:xfrm>
          <a:prstGeom prst="rect">
            <a:avLst/>
          </a:prstGeom>
        </p:spPr>
        <p:txBody>
          <a:bodyPr vert="horz" wrap="square" lIns="0" tIns="49124" rIns="0" bIns="0" rtlCol="0">
            <a:spAutoFit/>
          </a:bodyPr>
          <a:lstStyle/>
          <a:p>
            <a:pPr marL="341610" marR="6047" indent="-326493">
              <a:lnSpc>
                <a:spcPts val="2453"/>
              </a:lnSpc>
              <a:spcBef>
                <a:spcPts val="38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sẽ hiển thị số</a:t>
            </a:r>
            <a:r>
              <a:rPr spc="-1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thứ  hai </a:t>
            </a:r>
            <a:r>
              <a:rPr spc="5" dirty="0">
                <a:latin typeface="Calibri"/>
                <a:cs typeface="Calibri"/>
              </a:rPr>
              <a:t>đầu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vào.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6"/>
          <p:cNvSpPr/>
          <p:nvPr/>
        </p:nvSpPr>
        <p:spPr>
          <a:xfrm>
            <a:off x="6807200" y="1524002"/>
            <a:ext cx="4923535" cy="2438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/>
          <p:cNvSpPr txBox="1"/>
          <p:nvPr/>
        </p:nvSpPr>
        <p:spPr>
          <a:xfrm>
            <a:off x="653628" y="4088510"/>
            <a:ext cx="4722704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Hình dưới đây sẽ hiển thị </a:t>
            </a:r>
            <a:r>
              <a:rPr spc="-19" dirty="0">
                <a:latin typeface="Calibri"/>
                <a:cs typeface="Calibri"/>
              </a:rPr>
              <a:t>kết</a:t>
            </a:r>
            <a:r>
              <a:rPr spc="-17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quả.</a:t>
            </a:r>
          </a:p>
        </p:txBody>
      </p:sp>
      <p:sp>
        <p:nvSpPr>
          <p:cNvPr id="12" name="object 8"/>
          <p:cNvSpPr/>
          <p:nvPr/>
        </p:nvSpPr>
        <p:spPr>
          <a:xfrm>
            <a:off x="1070864" y="4495801"/>
            <a:ext cx="6039105" cy="18288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35344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313689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sự</a:t>
            </a:r>
            <a:r>
              <a:rPr spc="-95" dirty="0"/>
              <a:t> </a:t>
            </a:r>
            <a:r>
              <a:rPr spc="-11" dirty="0"/>
              <a:t>kiện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30" y="777629"/>
            <a:ext cx="8492912" cy="1876359"/>
          </a:xfrm>
          <a:prstGeom prst="rect">
            <a:avLst/>
          </a:prstGeom>
        </p:spPr>
        <p:txBody>
          <a:bodyPr vert="horz" wrap="square" lIns="0" tIns="37032" rIns="0" bIns="0" rtlCol="0">
            <a:spAutoFit/>
          </a:bodyPr>
          <a:lstStyle/>
          <a:p>
            <a:pPr marL="341610" indent="-326493">
              <a:spcBef>
                <a:spcPts val="29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sự kiện </a:t>
            </a:r>
            <a:r>
              <a:rPr spc="-19" dirty="0">
                <a:latin typeface="Calibri"/>
                <a:cs typeface="Calibri"/>
              </a:rPr>
              <a:t>xảy ra </a:t>
            </a:r>
            <a:r>
              <a:rPr dirty="0">
                <a:latin typeface="Calibri"/>
                <a:cs typeface="Calibri"/>
              </a:rPr>
              <a:t>khi người dùng </a:t>
            </a:r>
            <a:r>
              <a:rPr spc="5" dirty="0">
                <a:latin typeface="Calibri"/>
                <a:cs typeface="Calibri"/>
              </a:rPr>
              <a:t>tương </a:t>
            </a:r>
            <a:r>
              <a:rPr spc="-5" dirty="0">
                <a:latin typeface="Calibri"/>
                <a:cs typeface="Calibri"/>
              </a:rPr>
              <a:t>tác </a:t>
            </a:r>
            <a:r>
              <a:rPr dirty="0">
                <a:latin typeface="Calibri"/>
                <a:cs typeface="Calibri"/>
              </a:rPr>
              <a:t>với các </a:t>
            </a:r>
            <a:r>
              <a:rPr spc="-5" dirty="0">
                <a:latin typeface="Calibri"/>
                <a:cs typeface="Calibri"/>
              </a:rPr>
              <a:t>trang</a:t>
            </a:r>
            <a:r>
              <a:rPr spc="-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35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sự kiện </a:t>
            </a:r>
            <a:r>
              <a:rPr spc="5" dirty="0">
                <a:latin typeface="Calibri"/>
                <a:cs typeface="Calibri"/>
              </a:rPr>
              <a:t>thường được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5" dirty="0">
                <a:latin typeface="Calibri"/>
                <a:cs typeface="Calibri"/>
              </a:rPr>
              <a:t>cú </a:t>
            </a:r>
            <a:r>
              <a:rPr dirty="0">
                <a:latin typeface="Calibri"/>
                <a:cs typeface="Calibri"/>
              </a:rPr>
              <a:t>click chuột, gõ</a:t>
            </a:r>
            <a:r>
              <a:rPr spc="-1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phím,..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35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Quá </a:t>
            </a:r>
            <a:r>
              <a:rPr dirty="0">
                <a:latin typeface="Calibri"/>
                <a:cs typeface="Calibri"/>
              </a:rPr>
              <a:t>trình xử lý các sự kiện </a:t>
            </a:r>
            <a:r>
              <a:rPr spc="-5" dirty="0">
                <a:latin typeface="Calibri"/>
                <a:cs typeface="Calibri"/>
              </a:rPr>
              <a:t>này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gọi là xử lý sự</a:t>
            </a:r>
            <a:r>
              <a:rPr spc="-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kiện.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286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Hình dưới đây sẽ hiển thị các sự</a:t>
            </a:r>
            <a:r>
              <a:rPr spc="-1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kiện.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99615" y="2743201"/>
            <a:ext cx="9066785" cy="3657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48810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4" y="95221"/>
            <a:ext cx="614510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Điều khiển sự kiện</a:t>
            </a:r>
            <a:r>
              <a:rPr spc="-71" dirty="0"/>
              <a:t> </a:t>
            </a:r>
            <a:r>
              <a:rPr spc="-19" dirty="0"/>
              <a:t>1-2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35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07417" y="1098042"/>
            <a:ext cx="11175999" cy="777239"/>
          </a:xfrm>
          <a:custGeom>
            <a:avLst/>
            <a:gdLst/>
            <a:ahLst/>
            <a:cxnLst/>
            <a:rect l="l" t="t" r="r" b="b"/>
            <a:pathLst>
              <a:path w="8382000" h="777239">
                <a:moveTo>
                  <a:pt x="8252460" y="0"/>
                </a:moveTo>
                <a:lnTo>
                  <a:pt x="129539" y="0"/>
                </a:lnTo>
                <a:lnTo>
                  <a:pt x="79118" y="10185"/>
                </a:lnTo>
                <a:lnTo>
                  <a:pt x="37942" y="37957"/>
                </a:lnTo>
                <a:lnTo>
                  <a:pt x="10180" y="79134"/>
                </a:lnTo>
                <a:lnTo>
                  <a:pt x="0" y="129539"/>
                </a:lnTo>
                <a:lnTo>
                  <a:pt x="0" y="647700"/>
                </a:lnTo>
                <a:lnTo>
                  <a:pt x="10180" y="698105"/>
                </a:lnTo>
                <a:lnTo>
                  <a:pt x="37942" y="739282"/>
                </a:lnTo>
                <a:lnTo>
                  <a:pt x="79118" y="767054"/>
                </a:lnTo>
                <a:lnTo>
                  <a:pt x="129539" y="777239"/>
                </a:lnTo>
                <a:lnTo>
                  <a:pt x="8252460" y="777239"/>
                </a:lnTo>
                <a:lnTo>
                  <a:pt x="8302865" y="767054"/>
                </a:lnTo>
                <a:lnTo>
                  <a:pt x="8344042" y="739282"/>
                </a:lnTo>
                <a:lnTo>
                  <a:pt x="8371814" y="698105"/>
                </a:lnTo>
                <a:lnTo>
                  <a:pt x="8382000" y="647700"/>
                </a:lnTo>
                <a:lnTo>
                  <a:pt x="8382000" y="129539"/>
                </a:lnTo>
                <a:lnTo>
                  <a:pt x="8371814" y="79134"/>
                </a:lnTo>
                <a:lnTo>
                  <a:pt x="8344042" y="37957"/>
                </a:lnTo>
                <a:lnTo>
                  <a:pt x="8302865" y="10185"/>
                </a:lnTo>
                <a:lnTo>
                  <a:pt x="8252460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417" y="2026159"/>
            <a:ext cx="11175999" cy="756285"/>
          </a:xfrm>
          <a:custGeom>
            <a:avLst/>
            <a:gdLst/>
            <a:ahLst/>
            <a:cxnLst/>
            <a:rect l="l" t="t" r="r" b="b"/>
            <a:pathLst>
              <a:path w="8382000" h="756285">
                <a:moveTo>
                  <a:pt x="8256016" y="0"/>
                </a:moveTo>
                <a:lnTo>
                  <a:pt x="125983" y="0"/>
                </a:lnTo>
                <a:lnTo>
                  <a:pt x="76943" y="9898"/>
                </a:lnTo>
                <a:lnTo>
                  <a:pt x="36898" y="36893"/>
                </a:lnTo>
                <a:lnTo>
                  <a:pt x="9899" y="76938"/>
                </a:lnTo>
                <a:lnTo>
                  <a:pt x="0" y="125983"/>
                </a:lnTo>
                <a:lnTo>
                  <a:pt x="0" y="629919"/>
                </a:lnTo>
                <a:lnTo>
                  <a:pt x="9899" y="678965"/>
                </a:lnTo>
                <a:lnTo>
                  <a:pt x="36898" y="719010"/>
                </a:lnTo>
                <a:lnTo>
                  <a:pt x="76943" y="746005"/>
                </a:lnTo>
                <a:lnTo>
                  <a:pt x="125983" y="755903"/>
                </a:lnTo>
                <a:lnTo>
                  <a:pt x="8256016" y="755903"/>
                </a:lnTo>
                <a:lnTo>
                  <a:pt x="8305061" y="746005"/>
                </a:lnTo>
                <a:lnTo>
                  <a:pt x="8345106" y="719010"/>
                </a:lnTo>
                <a:lnTo>
                  <a:pt x="8372101" y="678965"/>
                </a:lnTo>
                <a:lnTo>
                  <a:pt x="8382000" y="629919"/>
                </a:lnTo>
                <a:lnTo>
                  <a:pt x="8382000" y="125983"/>
                </a:lnTo>
                <a:lnTo>
                  <a:pt x="8372101" y="76938"/>
                </a:lnTo>
                <a:lnTo>
                  <a:pt x="8345106" y="36893"/>
                </a:lnTo>
                <a:lnTo>
                  <a:pt x="8305061" y="9898"/>
                </a:lnTo>
                <a:lnTo>
                  <a:pt x="82560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417" y="2868928"/>
            <a:ext cx="11175999" cy="696596"/>
          </a:xfrm>
          <a:custGeom>
            <a:avLst/>
            <a:gdLst/>
            <a:ahLst/>
            <a:cxnLst/>
            <a:rect l="l" t="t" r="r" b="b"/>
            <a:pathLst>
              <a:path w="8382000" h="696595">
                <a:moveTo>
                  <a:pt x="8265922" y="0"/>
                </a:moveTo>
                <a:lnTo>
                  <a:pt x="116078" y="0"/>
                </a:lnTo>
                <a:lnTo>
                  <a:pt x="70894" y="9118"/>
                </a:lnTo>
                <a:lnTo>
                  <a:pt x="33997" y="33988"/>
                </a:lnTo>
                <a:lnTo>
                  <a:pt x="9121" y="70883"/>
                </a:lnTo>
                <a:lnTo>
                  <a:pt x="0" y="116078"/>
                </a:lnTo>
                <a:lnTo>
                  <a:pt x="0" y="580390"/>
                </a:lnTo>
                <a:lnTo>
                  <a:pt x="9121" y="625584"/>
                </a:lnTo>
                <a:lnTo>
                  <a:pt x="33997" y="662479"/>
                </a:lnTo>
                <a:lnTo>
                  <a:pt x="70894" y="687349"/>
                </a:lnTo>
                <a:lnTo>
                  <a:pt x="116078" y="696468"/>
                </a:lnTo>
                <a:lnTo>
                  <a:pt x="8265922" y="696468"/>
                </a:lnTo>
                <a:lnTo>
                  <a:pt x="8311116" y="687349"/>
                </a:lnTo>
                <a:lnTo>
                  <a:pt x="8348011" y="662479"/>
                </a:lnTo>
                <a:lnTo>
                  <a:pt x="8372881" y="625584"/>
                </a:lnTo>
                <a:lnTo>
                  <a:pt x="8382000" y="580390"/>
                </a:lnTo>
                <a:lnTo>
                  <a:pt x="8382000" y="116078"/>
                </a:lnTo>
                <a:lnTo>
                  <a:pt x="8372881" y="70883"/>
                </a:lnTo>
                <a:lnTo>
                  <a:pt x="8348011" y="33988"/>
                </a:lnTo>
                <a:lnTo>
                  <a:pt x="8311116" y="9118"/>
                </a:lnTo>
                <a:lnTo>
                  <a:pt x="8265922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7417" y="2868928"/>
            <a:ext cx="11175999" cy="696596"/>
          </a:xfrm>
          <a:custGeom>
            <a:avLst/>
            <a:gdLst/>
            <a:ahLst/>
            <a:cxnLst/>
            <a:rect l="l" t="t" r="r" b="b"/>
            <a:pathLst>
              <a:path w="8382000" h="696595">
                <a:moveTo>
                  <a:pt x="0" y="116078"/>
                </a:moveTo>
                <a:lnTo>
                  <a:pt x="9121" y="70883"/>
                </a:lnTo>
                <a:lnTo>
                  <a:pt x="33997" y="33988"/>
                </a:lnTo>
                <a:lnTo>
                  <a:pt x="70894" y="9118"/>
                </a:lnTo>
                <a:lnTo>
                  <a:pt x="116078" y="0"/>
                </a:lnTo>
                <a:lnTo>
                  <a:pt x="8265922" y="0"/>
                </a:lnTo>
                <a:lnTo>
                  <a:pt x="8311116" y="9118"/>
                </a:lnTo>
                <a:lnTo>
                  <a:pt x="8348011" y="33988"/>
                </a:lnTo>
                <a:lnTo>
                  <a:pt x="8372881" y="70883"/>
                </a:lnTo>
                <a:lnTo>
                  <a:pt x="8382000" y="116078"/>
                </a:lnTo>
                <a:lnTo>
                  <a:pt x="8382000" y="580390"/>
                </a:lnTo>
                <a:lnTo>
                  <a:pt x="8372881" y="625584"/>
                </a:lnTo>
                <a:lnTo>
                  <a:pt x="8348011" y="662479"/>
                </a:lnTo>
                <a:lnTo>
                  <a:pt x="8311116" y="687349"/>
                </a:lnTo>
                <a:lnTo>
                  <a:pt x="8265922" y="696468"/>
                </a:lnTo>
                <a:lnTo>
                  <a:pt x="116078" y="696468"/>
                </a:lnTo>
                <a:lnTo>
                  <a:pt x="70894" y="687349"/>
                </a:lnTo>
                <a:lnTo>
                  <a:pt x="33997" y="662479"/>
                </a:lnTo>
                <a:lnTo>
                  <a:pt x="9121" y="625584"/>
                </a:lnTo>
                <a:lnTo>
                  <a:pt x="0" y="580390"/>
                </a:lnTo>
                <a:lnTo>
                  <a:pt x="0" y="11607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7417" y="3740660"/>
            <a:ext cx="11175999" cy="680084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8268716" y="0"/>
                </a:moveTo>
                <a:lnTo>
                  <a:pt x="113283" y="0"/>
                </a:lnTo>
                <a:lnTo>
                  <a:pt x="69190" y="8895"/>
                </a:lnTo>
                <a:lnTo>
                  <a:pt x="33181" y="33162"/>
                </a:lnTo>
                <a:lnTo>
                  <a:pt x="8903" y="69169"/>
                </a:lnTo>
                <a:lnTo>
                  <a:pt x="0" y="113284"/>
                </a:lnTo>
                <a:lnTo>
                  <a:pt x="0" y="566420"/>
                </a:lnTo>
                <a:lnTo>
                  <a:pt x="8903" y="610534"/>
                </a:lnTo>
                <a:lnTo>
                  <a:pt x="33181" y="646541"/>
                </a:lnTo>
                <a:lnTo>
                  <a:pt x="69190" y="670808"/>
                </a:lnTo>
                <a:lnTo>
                  <a:pt x="113283" y="679704"/>
                </a:lnTo>
                <a:lnTo>
                  <a:pt x="8268716" y="679704"/>
                </a:lnTo>
                <a:lnTo>
                  <a:pt x="8312830" y="670808"/>
                </a:lnTo>
                <a:lnTo>
                  <a:pt x="8348837" y="646541"/>
                </a:lnTo>
                <a:lnTo>
                  <a:pt x="8373104" y="610534"/>
                </a:lnTo>
                <a:lnTo>
                  <a:pt x="8382000" y="566420"/>
                </a:lnTo>
                <a:lnTo>
                  <a:pt x="8382000" y="113284"/>
                </a:lnTo>
                <a:lnTo>
                  <a:pt x="8373104" y="69169"/>
                </a:lnTo>
                <a:lnTo>
                  <a:pt x="8348837" y="33162"/>
                </a:lnTo>
                <a:lnTo>
                  <a:pt x="8312830" y="8895"/>
                </a:lnTo>
                <a:lnTo>
                  <a:pt x="8268716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7417" y="3740660"/>
            <a:ext cx="11175999" cy="680084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0" y="113284"/>
                </a:moveTo>
                <a:lnTo>
                  <a:pt x="8903" y="69169"/>
                </a:lnTo>
                <a:lnTo>
                  <a:pt x="33181" y="33162"/>
                </a:lnTo>
                <a:lnTo>
                  <a:pt x="69190" y="8895"/>
                </a:lnTo>
                <a:lnTo>
                  <a:pt x="113283" y="0"/>
                </a:lnTo>
                <a:lnTo>
                  <a:pt x="8268716" y="0"/>
                </a:lnTo>
                <a:lnTo>
                  <a:pt x="8312830" y="8895"/>
                </a:lnTo>
                <a:lnTo>
                  <a:pt x="8348837" y="33162"/>
                </a:lnTo>
                <a:lnTo>
                  <a:pt x="8373104" y="69169"/>
                </a:lnTo>
                <a:lnTo>
                  <a:pt x="8382000" y="113284"/>
                </a:lnTo>
                <a:lnTo>
                  <a:pt x="8382000" y="566420"/>
                </a:lnTo>
                <a:lnTo>
                  <a:pt x="8373104" y="610534"/>
                </a:lnTo>
                <a:lnTo>
                  <a:pt x="8348837" y="646541"/>
                </a:lnTo>
                <a:lnTo>
                  <a:pt x="8312830" y="670808"/>
                </a:lnTo>
                <a:lnTo>
                  <a:pt x="8268716" y="679704"/>
                </a:lnTo>
                <a:lnTo>
                  <a:pt x="113283" y="679704"/>
                </a:lnTo>
                <a:lnTo>
                  <a:pt x="69190" y="670808"/>
                </a:lnTo>
                <a:lnTo>
                  <a:pt x="33181" y="646541"/>
                </a:lnTo>
                <a:lnTo>
                  <a:pt x="8903" y="610534"/>
                </a:lnTo>
                <a:lnTo>
                  <a:pt x="0" y="566420"/>
                </a:lnTo>
                <a:lnTo>
                  <a:pt x="0" y="11328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7417" y="4610860"/>
            <a:ext cx="11175999" cy="746760"/>
          </a:xfrm>
          <a:custGeom>
            <a:avLst/>
            <a:gdLst/>
            <a:ahLst/>
            <a:cxnLst/>
            <a:rect l="l" t="t" r="r" b="b"/>
            <a:pathLst>
              <a:path w="8382000" h="746760">
                <a:moveTo>
                  <a:pt x="8257540" y="0"/>
                </a:moveTo>
                <a:lnTo>
                  <a:pt x="124460" y="0"/>
                </a:lnTo>
                <a:lnTo>
                  <a:pt x="76016" y="9784"/>
                </a:lnTo>
                <a:lnTo>
                  <a:pt x="36455" y="36464"/>
                </a:lnTo>
                <a:lnTo>
                  <a:pt x="9781" y="76027"/>
                </a:lnTo>
                <a:lnTo>
                  <a:pt x="0" y="124460"/>
                </a:lnTo>
                <a:lnTo>
                  <a:pt x="0" y="622300"/>
                </a:lnTo>
                <a:lnTo>
                  <a:pt x="9781" y="670732"/>
                </a:lnTo>
                <a:lnTo>
                  <a:pt x="36455" y="710295"/>
                </a:lnTo>
                <a:lnTo>
                  <a:pt x="76016" y="736975"/>
                </a:lnTo>
                <a:lnTo>
                  <a:pt x="124460" y="746760"/>
                </a:lnTo>
                <a:lnTo>
                  <a:pt x="8257540" y="746760"/>
                </a:lnTo>
                <a:lnTo>
                  <a:pt x="8305972" y="736975"/>
                </a:lnTo>
                <a:lnTo>
                  <a:pt x="8345535" y="710295"/>
                </a:lnTo>
                <a:lnTo>
                  <a:pt x="8372215" y="670732"/>
                </a:lnTo>
                <a:lnTo>
                  <a:pt x="8382000" y="622300"/>
                </a:lnTo>
                <a:lnTo>
                  <a:pt x="8382000" y="124460"/>
                </a:lnTo>
                <a:lnTo>
                  <a:pt x="8372215" y="76027"/>
                </a:lnTo>
                <a:lnTo>
                  <a:pt x="8345535" y="36464"/>
                </a:lnTo>
                <a:lnTo>
                  <a:pt x="8305972" y="9784"/>
                </a:lnTo>
                <a:lnTo>
                  <a:pt x="8257540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7417" y="4610860"/>
            <a:ext cx="11175999" cy="746760"/>
          </a:xfrm>
          <a:custGeom>
            <a:avLst/>
            <a:gdLst/>
            <a:ahLst/>
            <a:cxnLst/>
            <a:rect l="l" t="t" r="r" b="b"/>
            <a:pathLst>
              <a:path w="8382000" h="746760">
                <a:moveTo>
                  <a:pt x="0" y="124460"/>
                </a:moveTo>
                <a:lnTo>
                  <a:pt x="9781" y="76027"/>
                </a:lnTo>
                <a:lnTo>
                  <a:pt x="36455" y="36464"/>
                </a:lnTo>
                <a:lnTo>
                  <a:pt x="76016" y="9784"/>
                </a:lnTo>
                <a:lnTo>
                  <a:pt x="124460" y="0"/>
                </a:lnTo>
                <a:lnTo>
                  <a:pt x="8257540" y="0"/>
                </a:lnTo>
                <a:lnTo>
                  <a:pt x="8305972" y="9784"/>
                </a:lnTo>
                <a:lnTo>
                  <a:pt x="8345535" y="36464"/>
                </a:lnTo>
                <a:lnTo>
                  <a:pt x="8372215" y="76027"/>
                </a:lnTo>
                <a:lnTo>
                  <a:pt x="8382000" y="124460"/>
                </a:lnTo>
                <a:lnTo>
                  <a:pt x="8382000" y="622300"/>
                </a:lnTo>
                <a:lnTo>
                  <a:pt x="8372215" y="670732"/>
                </a:lnTo>
                <a:lnTo>
                  <a:pt x="8345535" y="710295"/>
                </a:lnTo>
                <a:lnTo>
                  <a:pt x="8305972" y="736975"/>
                </a:lnTo>
                <a:lnTo>
                  <a:pt x="8257540" y="746760"/>
                </a:lnTo>
                <a:lnTo>
                  <a:pt x="124460" y="746760"/>
                </a:lnTo>
                <a:lnTo>
                  <a:pt x="76016" y="736975"/>
                </a:lnTo>
                <a:lnTo>
                  <a:pt x="36455" y="710295"/>
                </a:lnTo>
                <a:lnTo>
                  <a:pt x="9781" y="670732"/>
                </a:lnTo>
                <a:lnTo>
                  <a:pt x="0" y="622300"/>
                </a:lnTo>
                <a:lnTo>
                  <a:pt x="0" y="12446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6915" y="5514204"/>
            <a:ext cx="11175999" cy="734696"/>
          </a:xfrm>
          <a:custGeom>
            <a:avLst/>
            <a:gdLst/>
            <a:ahLst/>
            <a:cxnLst/>
            <a:rect l="l" t="t" r="r" b="b"/>
            <a:pathLst>
              <a:path w="8382000" h="734695">
                <a:moveTo>
                  <a:pt x="8259572" y="0"/>
                </a:moveTo>
                <a:lnTo>
                  <a:pt x="122428" y="0"/>
                </a:lnTo>
                <a:lnTo>
                  <a:pt x="74773" y="9621"/>
                </a:lnTo>
                <a:lnTo>
                  <a:pt x="35858" y="35858"/>
                </a:lnTo>
                <a:lnTo>
                  <a:pt x="9621" y="74773"/>
                </a:lnTo>
                <a:lnTo>
                  <a:pt x="0" y="122427"/>
                </a:lnTo>
                <a:lnTo>
                  <a:pt x="0" y="612139"/>
                </a:lnTo>
                <a:lnTo>
                  <a:pt x="9621" y="659794"/>
                </a:lnTo>
                <a:lnTo>
                  <a:pt x="35858" y="698709"/>
                </a:lnTo>
                <a:lnTo>
                  <a:pt x="74773" y="724946"/>
                </a:lnTo>
                <a:lnTo>
                  <a:pt x="122428" y="734567"/>
                </a:lnTo>
                <a:lnTo>
                  <a:pt x="8259572" y="734567"/>
                </a:lnTo>
                <a:lnTo>
                  <a:pt x="8307204" y="724946"/>
                </a:lnTo>
                <a:lnTo>
                  <a:pt x="8346122" y="698709"/>
                </a:lnTo>
                <a:lnTo>
                  <a:pt x="8372371" y="659794"/>
                </a:lnTo>
                <a:lnTo>
                  <a:pt x="8382000" y="612139"/>
                </a:lnTo>
                <a:lnTo>
                  <a:pt x="8382000" y="122427"/>
                </a:lnTo>
                <a:lnTo>
                  <a:pt x="8372371" y="74773"/>
                </a:lnTo>
                <a:lnTo>
                  <a:pt x="8346122" y="35858"/>
                </a:lnTo>
                <a:lnTo>
                  <a:pt x="8307204" y="9621"/>
                </a:lnTo>
                <a:lnTo>
                  <a:pt x="8259572" y="0"/>
                </a:lnTo>
                <a:close/>
              </a:path>
            </a:pathLst>
          </a:custGeom>
          <a:solidFill>
            <a:srgbClr val="B7DE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7417" y="5514204"/>
            <a:ext cx="11175999" cy="734696"/>
          </a:xfrm>
          <a:custGeom>
            <a:avLst/>
            <a:gdLst/>
            <a:ahLst/>
            <a:cxnLst/>
            <a:rect l="l" t="t" r="r" b="b"/>
            <a:pathLst>
              <a:path w="8382000" h="734695">
                <a:moveTo>
                  <a:pt x="0" y="122427"/>
                </a:moveTo>
                <a:lnTo>
                  <a:pt x="9621" y="74773"/>
                </a:lnTo>
                <a:lnTo>
                  <a:pt x="35858" y="35858"/>
                </a:lnTo>
                <a:lnTo>
                  <a:pt x="74773" y="9621"/>
                </a:lnTo>
                <a:lnTo>
                  <a:pt x="122428" y="0"/>
                </a:lnTo>
                <a:lnTo>
                  <a:pt x="8259572" y="0"/>
                </a:lnTo>
                <a:lnTo>
                  <a:pt x="8307204" y="9621"/>
                </a:lnTo>
                <a:lnTo>
                  <a:pt x="8346122" y="35858"/>
                </a:lnTo>
                <a:lnTo>
                  <a:pt x="8372371" y="74773"/>
                </a:lnTo>
                <a:lnTo>
                  <a:pt x="8382000" y="122427"/>
                </a:lnTo>
                <a:lnTo>
                  <a:pt x="8382000" y="612139"/>
                </a:lnTo>
                <a:lnTo>
                  <a:pt x="8372371" y="659794"/>
                </a:lnTo>
                <a:lnTo>
                  <a:pt x="8346122" y="698709"/>
                </a:lnTo>
                <a:lnTo>
                  <a:pt x="8307204" y="724946"/>
                </a:lnTo>
                <a:lnTo>
                  <a:pt x="8259572" y="734567"/>
                </a:lnTo>
                <a:lnTo>
                  <a:pt x="122428" y="734567"/>
                </a:lnTo>
                <a:lnTo>
                  <a:pt x="74773" y="724946"/>
                </a:lnTo>
                <a:lnTo>
                  <a:pt x="35858" y="698709"/>
                </a:lnTo>
                <a:lnTo>
                  <a:pt x="9621" y="659794"/>
                </a:lnTo>
                <a:lnTo>
                  <a:pt x="0" y="612139"/>
                </a:lnTo>
                <a:lnTo>
                  <a:pt x="0" y="12242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6421" y="1286712"/>
            <a:ext cx="11056992" cy="5005730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9650">
              <a:lnSpc>
                <a:spcPts val="2398"/>
              </a:lnSpc>
              <a:spcBef>
                <a:spcPts val="119"/>
              </a:spcBef>
            </a:pPr>
            <a:r>
              <a:rPr spc="-11" dirty="0">
                <a:latin typeface="Arial"/>
                <a:cs typeface="Arial"/>
              </a:rPr>
              <a:t>Xử </a:t>
            </a:r>
            <a:r>
              <a:rPr spc="-5" dirty="0">
                <a:latin typeface="Arial"/>
                <a:cs typeface="Arial"/>
              </a:rPr>
              <a:t>lý </a:t>
            </a:r>
            <a:r>
              <a:rPr dirty="0">
                <a:latin typeface="Arial"/>
                <a:cs typeface="Arial"/>
              </a:rPr>
              <a:t>sự </a:t>
            </a:r>
            <a:r>
              <a:rPr spc="-5" dirty="0">
                <a:latin typeface="Arial"/>
                <a:cs typeface="Arial"/>
              </a:rPr>
              <a:t>kiện là một </a:t>
            </a:r>
            <a:r>
              <a:rPr spc="-11" dirty="0">
                <a:latin typeface="Arial"/>
                <a:cs typeface="Arial"/>
              </a:rPr>
              <a:t>quá </a:t>
            </a:r>
            <a:r>
              <a:rPr spc="-5" dirty="0">
                <a:latin typeface="Arial"/>
                <a:cs typeface="Arial"/>
              </a:rPr>
              <a:t>trình </a:t>
            </a:r>
            <a:r>
              <a:rPr spc="-11" dirty="0">
                <a:latin typeface="Arial"/>
                <a:cs typeface="Arial"/>
              </a:rPr>
              <a:t>xác định </a:t>
            </a:r>
            <a:r>
              <a:rPr spc="-5" dirty="0">
                <a:latin typeface="Arial"/>
                <a:cs typeface="Arial"/>
              </a:rPr>
              <a:t>các </a:t>
            </a:r>
            <a:r>
              <a:rPr spc="-11" dirty="0">
                <a:latin typeface="Arial"/>
                <a:cs typeface="Arial"/>
              </a:rPr>
              <a:t>hành động được </a:t>
            </a:r>
            <a:r>
              <a:rPr spc="-5" dirty="0">
                <a:latin typeface="Arial"/>
                <a:cs typeface="Arial"/>
              </a:rPr>
              <a:t>thực </a:t>
            </a:r>
            <a:r>
              <a:rPr spc="-11" dirty="0">
                <a:latin typeface="Arial"/>
                <a:cs typeface="Arial"/>
              </a:rPr>
              <a:t>hiện </a:t>
            </a:r>
            <a:r>
              <a:rPr spc="-5" dirty="0">
                <a:latin typeface="Arial"/>
                <a:cs typeface="Arial"/>
              </a:rPr>
              <a:t>khi</a:t>
            </a:r>
            <a:r>
              <a:rPr spc="28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sự</a:t>
            </a:r>
          </a:p>
          <a:p>
            <a:pPr marL="19650">
              <a:lnSpc>
                <a:spcPts val="2398"/>
              </a:lnSpc>
            </a:pPr>
            <a:r>
              <a:rPr spc="-5" dirty="0">
                <a:latin typeface="Arial"/>
                <a:cs typeface="Arial"/>
              </a:rPr>
              <a:t>kiện </a:t>
            </a:r>
            <a:r>
              <a:rPr spc="-11" dirty="0">
                <a:latin typeface="Arial"/>
                <a:cs typeface="Arial"/>
              </a:rPr>
              <a:t>xảy </a:t>
            </a:r>
            <a:r>
              <a:rPr spc="-5" dirty="0">
                <a:latin typeface="Arial"/>
                <a:cs typeface="Arial"/>
              </a:rPr>
              <a:t>ra. Này được thực hiện bằng </a:t>
            </a:r>
            <a:r>
              <a:rPr dirty="0">
                <a:latin typeface="Arial"/>
                <a:cs typeface="Arial"/>
              </a:rPr>
              <a:t>cách sử </a:t>
            </a:r>
            <a:r>
              <a:rPr spc="-5" dirty="0">
                <a:latin typeface="Arial"/>
                <a:cs typeface="Arial"/>
              </a:rPr>
              <a:t>dụng một trình xử lý </a:t>
            </a:r>
            <a:r>
              <a:rPr dirty="0">
                <a:latin typeface="Arial"/>
                <a:cs typeface="Arial"/>
              </a:rPr>
              <a:t>sự</a:t>
            </a:r>
            <a:r>
              <a:rPr spc="90" dirty="0">
                <a:latin typeface="Arial"/>
                <a:cs typeface="Arial"/>
              </a:rPr>
              <a:t> </a:t>
            </a:r>
            <a:r>
              <a:rPr spc="-5">
                <a:latin typeface="Arial"/>
                <a:cs typeface="Arial"/>
              </a:rPr>
              <a:t>kiện</a:t>
            </a:r>
            <a:r>
              <a:rPr spc="-5" smtClean="0">
                <a:latin typeface="Arial"/>
                <a:cs typeface="Arial"/>
              </a:rPr>
              <a:t>.</a:t>
            </a:r>
            <a:endParaRPr sz="2400" dirty="0">
              <a:latin typeface="Times New Roman"/>
              <a:cs typeface="Times New Roman"/>
            </a:endParaRPr>
          </a:p>
          <a:p>
            <a:pPr marL="18139" marR="179875">
              <a:lnSpc>
                <a:spcPts val="2225"/>
              </a:lnSpc>
              <a:spcBef>
                <a:spcPts val="2065"/>
              </a:spcBef>
            </a:pPr>
            <a:r>
              <a:rPr spc="-11" dirty="0">
                <a:latin typeface="Arial"/>
                <a:cs typeface="Arial"/>
              </a:rPr>
              <a:t>Xử </a:t>
            </a:r>
            <a:r>
              <a:rPr spc="-5" dirty="0">
                <a:latin typeface="Arial"/>
                <a:cs typeface="Arial"/>
              </a:rPr>
              <a:t>lý </a:t>
            </a:r>
            <a:r>
              <a:rPr dirty="0">
                <a:latin typeface="Arial"/>
                <a:cs typeface="Arial"/>
              </a:rPr>
              <a:t>sự </a:t>
            </a:r>
            <a:r>
              <a:rPr spc="-5" dirty="0">
                <a:latin typeface="Arial"/>
                <a:cs typeface="Arial"/>
              </a:rPr>
              <a:t>kiện là một mã </a:t>
            </a:r>
            <a:r>
              <a:rPr dirty="0">
                <a:latin typeface="Arial"/>
                <a:cs typeface="Arial"/>
              </a:rPr>
              <a:t>kịch </a:t>
            </a:r>
            <a:r>
              <a:rPr spc="-5" dirty="0">
                <a:latin typeface="Arial"/>
                <a:cs typeface="Arial"/>
              </a:rPr>
              <a:t>bản hay một chức năng </a:t>
            </a:r>
            <a:r>
              <a:rPr spc="-11" dirty="0">
                <a:latin typeface="Arial"/>
                <a:cs typeface="Arial"/>
              </a:rPr>
              <a:t>xác </a:t>
            </a:r>
            <a:r>
              <a:rPr spc="-5" dirty="0">
                <a:latin typeface="Arial"/>
                <a:cs typeface="Arial"/>
              </a:rPr>
              <a:t>định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11" dirty="0">
                <a:latin typeface="Arial"/>
                <a:cs typeface="Arial"/>
              </a:rPr>
              <a:t>hành động  </a:t>
            </a:r>
            <a:r>
              <a:rPr spc="-5" dirty="0">
                <a:latin typeface="Arial"/>
                <a:cs typeface="Arial"/>
              </a:rPr>
              <a:t>được thực hiện </a:t>
            </a:r>
            <a:r>
              <a:rPr dirty="0">
                <a:latin typeface="Arial"/>
                <a:cs typeface="Arial"/>
              </a:rPr>
              <a:t>khi sự </a:t>
            </a:r>
            <a:r>
              <a:rPr spc="-5" dirty="0">
                <a:latin typeface="Arial"/>
                <a:cs typeface="Arial"/>
              </a:rPr>
              <a:t>kiện này được </a:t>
            </a:r>
            <a:r>
              <a:rPr dirty="0">
                <a:latin typeface="Arial"/>
                <a:cs typeface="Arial"/>
              </a:rPr>
              <a:t>kích</a:t>
            </a:r>
            <a:r>
              <a:rPr spc="60" dirty="0">
                <a:latin typeface="Arial"/>
                <a:cs typeface="Arial"/>
              </a:rPr>
              <a:t> </a:t>
            </a:r>
            <a:r>
              <a:rPr spc="-11">
                <a:latin typeface="Arial"/>
                <a:cs typeface="Arial"/>
              </a:rPr>
              <a:t>hoạt</a:t>
            </a:r>
            <a:r>
              <a:rPr spc="-11" smtClean="0">
                <a:latin typeface="Arial"/>
                <a:cs typeface="Arial"/>
              </a:rPr>
              <a:t>.</a:t>
            </a:r>
            <a:endParaRPr sz="2400" dirty="0">
              <a:latin typeface="Times New Roman"/>
              <a:cs typeface="Times New Roman"/>
            </a:endParaRPr>
          </a:p>
          <a:p>
            <a:pPr marL="15114" marR="6047">
              <a:lnSpc>
                <a:spcPts val="2225"/>
              </a:lnSpc>
              <a:spcBef>
                <a:spcPts val="1511"/>
              </a:spcBef>
            </a:pPr>
            <a:r>
              <a:rPr spc="-5" dirty="0">
                <a:latin typeface="Arial"/>
                <a:cs typeface="Arial"/>
              </a:rPr>
              <a:t>Khi một </a:t>
            </a:r>
            <a:r>
              <a:rPr dirty="0">
                <a:latin typeface="Arial"/>
                <a:cs typeface="Arial"/>
              </a:rPr>
              <a:t>sự </a:t>
            </a:r>
            <a:r>
              <a:rPr spc="-5" dirty="0">
                <a:latin typeface="Arial"/>
                <a:cs typeface="Arial"/>
              </a:rPr>
              <a:t>kiện </a:t>
            </a:r>
            <a:r>
              <a:rPr spc="-11" dirty="0">
                <a:latin typeface="Arial"/>
                <a:cs typeface="Arial"/>
              </a:rPr>
              <a:t>xảy </a:t>
            </a:r>
            <a:r>
              <a:rPr spc="-5" dirty="0">
                <a:latin typeface="Arial"/>
                <a:cs typeface="Arial"/>
              </a:rPr>
              <a:t>ra, một hàm xử lý </a:t>
            </a:r>
            <a:r>
              <a:rPr dirty="0">
                <a:latin typeface="Arial"/>
                <a:cs typeface="Arial"/>
              </a:rPr>
              <a:t>sự </a:t>
            </a:r>
            <a:r>
              <a:rPr spc="-5" dirty="0">
                <a:latin typeface="Arial"/>
                <a:cs typeface="Arial"/>
              </a:rPr>
              <a:t>kiện được liên </a:t>
            </a:r>
            <a:r>
              <a:rPr dirty="0">
                <a:latin typeface="Arial"/>
                <a:cs typeface="Arial"/>
              </a:rPr>
              <a:t>kết với các sự </a:t>
            </a:r>
            <a:r>
              <a:rPr spc="-5" dirty="0">
                <a:latin typeface="Arial"/>
                <a:cs typeface="Arial"/>
              </a:rPr>
              <a:t>kiện </a:t>
            </a:r>
            <a:r>
              <a:rPr dirty="0">
                <a:latin typeface="Arial"/>
                <a:cs typeface="Arial"/>
              </a:rPr>
              <a:t>cụ  thể </a:t>
            </a:r>
            <a:r>
              <a:rPr spc="-5" dirty="0">
                <a:latin typeface="Arial"/>
                <a:cs typeface="Arial"/>
              </a:rPr>
              <a:t>được</a:t>
            </a:r>
            <a:r>
              <a:rPr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gọi.</a:t>
            </a:r>
            <a:endParaRPr dirty="0">
              <a:latin typeface="Arial"/>
              <a:cs typeface="Arial"/>
            </a:endParaRPr>
          </a:p>
          <a:p>
            <a:pPr marL="17382" marR="123946" indent="71800">
              <a:lnSpc>
                <a:spcPts val="7369"/>
              </a:lnSpc>
              <a:spcBef>
                <a:spcPts val="624"/>
              </a:spcBef>
            </a:pPr>
            <a:r>
              <a:rPr spc="-5" dirty="0">
                <a:latin typeface="Arial"/>
                <a:cs typeface="Arial"/>
              </a:rPr>
              <a:t>Các thông </a:t>
            </a:r>
            <a:r>
              <a:rPr dirty="0">
                <a:latin typeface="Arial"/>
                <a:cs typeface="Arial"/>
              </a:rPr>
              <a:t>tin về sự </a:t>
            </a:r>
            <a:r>
              <a:rPr spc="-5" dirty="0">
                <a:latin typeface="Arial"/>
                <a:cs typeface="Arial"/>
              </a:rPr>
              <a:t>kiện này được </a:t>
            </a:r>
            <a:r>
              <a:rPr dirty="0">
                <a:latin typeface="Arial"/>
                <a:cs typeface="Arial"/>
              </a:rPr>
              <a:t>tạo cập </a:t>
            </a:r>
            <a:r>
              <a:rPr spc="-5" dirty="0">
                <a:latin typeface="Arial"/>
                <a:cs typeface="Arial"/>
              </a:rPr>
              <a:t>nhật </a:t>
            </a:r>
            <a:r>
              <a:rPr dirty="0">
                <a:latin typeface="Arial"/>
                <a:cs typeface="Arial"/>
              </a:rPr>
              <a:t>trên các </a:t>
            </a:r>
            <a:r>
              <a:rPr spc="-5" dirty="0">
                <a:latin typeface="Arial"/>
                <a:cs typeface="Arial"/>
              </a:rPr>
              <a:t>đối tượng </a:t>
            </a:r>
            <a:r>
              <a:rPr dirty="0">
                <a:latin typeface="Arial"/>
                <a:cs typeface="Arial"/>
              </a:rPr>
              <a:t>sự </a:t>
            </a:r>
            <a:r>
              <a:rPr spc="-5" dirty="0">
                <a:latin typeface="Arial"/>
                <a:cs typeface="Arial"/>
              </a:rPr>
              <a:t>kiện.  Các đối tượng </a:t>
            </a:r>
            <a:r>
              <a:rPr dirty="0">
                <a:latin typeface="Arial"/>
                <a:cs typeface="Arial"/>
              </a:rPr>
              <a:t>sự </a:t>
            </a:r>
            <a:r>
              <a:rPr spc="-5" dirty="0">
                <a:latin typeface="Arial"/>
                <a:cs typeface="Arial"/>
              </a:rPr>
              <a:t>kiện là một đối tượng được </a:t>
            </a:r>
            <a:r>
              <a:rPr spc="-11" dirty="0">
                <a:latin typeface="Arial"/>
                <a:cs typeface="Arial"/>
              </a:rPr>
              <a:t>xây </a:t>
            </a:r>
            <a:r>
              <a:rPr spc="-5" dirty="0">
                <a:latin typeface="Arial"/>
                <a:cs typeface="Arial"/>
              </a:rPr>
              <a:t>dựng sẵn,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5" dirty="0">
                <a:latin typeface="Arial"/>
                <a:cs typeface="Arial"/>
              </a:rPr>
              <a:t>được</a:t>
            </a:r>
            <a:r>
              <a:rPr spc="119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truy</a:t>
            </a:r>
          </a:p>
          <a:p>
            <a:pPr marL="17382">
              <a:lnSpc>
                <a:spcPts val="1177"/>
              </a:lnSpc>
            </a:pPr>
            <a:r>
              <a:rPr spc="-5" dirty="0">
                <a:latin typeface="Arial"/>
                <a:cs typeface="Arial"/>
              </a:rPr>
              <a:t>cập thông </a:t>
            </a:r>
            <a:r>
              <a:rPr spc="-11" dirty="0">
                <a:latin typeface="Arial"/>
                <a:cs typeface="Arial"/>
              </a:rPr>
              <a:t>qua </a:t>
            </a:r>
            <a:r>
              <a:rPr spc="-5" dirty="0">
                <a:latin typeface="Arial"/>
                <a:cs typeface="Arial"/>
              </a:rPr>
              <a:t>các </a:t>
            </a:r>
            <a:r>
              <a:rPr spc="-11" dirty="0">
                <a:latin typeface="Arial"/>
                <a:cs typeface="Arial"/>
              </a:rPr>
              <a:t>đối </a:t>
            </a:r>
            <a:r>
              <a:rPr spc="-5" dirty="0">
                <a:latin typeface="Arial"/>
                <a:cs typeface="Arial"/>
              </a:rPr>
              <a:t>tượng cửa</a:t>
            </a:r>
            <a:r>
              <a:rPr spc="6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sổ.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9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6628" marR="156445">
              <a:lnSpc>
                <a:spcPct val="86400"/>
              </a:lnSpc>
            </a:pPr>
            <a:r>
              <a:rPr spc="-5" dirty="0">
                <a:latin typeface="Arial"/>
                <a:cs typeface="Arial"/>
              </a:rPr>
              <a:t>Nó xác định trạng thái </a:t>
            </a:r>
            <a:r>
              <a:rPr dirty="0">
                <a:latin typeface="Arial"/>
                <a:cs typeface="Arial"/>
              </a:rPr>
              <a:t>sự </a:t>
            </a:r>
            <a:r>
              <a:rPr spc="-5" dirty="0">
                <a:latin typeface="Arial"/>
                <a:cs typeface="Arial"/>
              </a:rPr>
              <a:t>kiện, bao gồm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thông </a:t>
            </a:r>
            <a:r>
              <a:rPr dirty="0">
                <a:latin typeface="Arial"/>
                <a:cs typeface="Arial"/>
              </a:rPr>
              <a:t>tin </a:t>
            </a:r>
            <a:r>
              <a:rPr spc="-5" dirty="0">
                <a:latin typeface="Arial"/>
                <a:cs typeface="Arial"/>
              </a:rPr>
              <a:t>như </a:t>
            </a:r>
            <a:r>
              <a:rPr dirty="0">
                <a:latin typeface="Arial"/>
                <a:cs typeface="Arial"/>
              </a:rPr>
              <a:t>vị trí của con trỏ  </a:t>
            </a:r>
            <a:r>
              <a:rPr spc="-5" dirty="0">
                <a:latin typeface="Arial"/>
                <a:cs typeface="Arial"/>
              </a:rPr>
              <a:t>chuột, 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5" dirty="0">
                <a:latin typeface="Arial"/>
                <a:cs typeface="Arial"/>
              </a:rPr>
              <a:t>mà một </a:t>
            </a:r>
            <a:r>
              <a:rPr dirty="0">
                <a:latin typeface="Arial"/>
                <a:cs typeface="Arial"/>
              </a:rPr>
              <a:t>sự </a:t>
            </a:r>
            <a:r>
              <a:rPr spc="-5" dirty="0">
                <a:latin typeface="Arial"/>
                <a:cs typeface="Arial"/>
              </a:rPr>
              <a:t>kiện </a:t>
            </a:r>
            <a:r>
              <a:rPr spc="-11" dirty="0">
                <a:latin typeface="Arial"/>
                <a:cs typeface="Arial"/>
              </a:rPr>
              <a:t>xảy </a:t>
            </a:r>
            <a:r>
              <a:rPr spc="-5" dirty="0">
                <a:latin typeface="Arial"/>
                <a:cs typeface="Arial"/>
              </a:rPr>
              <a:t>ra </a:t>
            </a:r>
            <a:r>
              <a:rPr dirty="0">
                <a:latin typeface="Arial"/>
                <a:cs typeface="Arial"/>
              </a:rPr>
              <a:t>trê </a:t>
            </a:r>
            <a:r>
              <a:rPr spc="-5" dirty="0">
                <a:latin typeface="Arial"/>
                <a:cs typeface="Arial"/>
              </a:rPr>
              <a:t>nó,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trạng </a:t>
            </a:r>
            <a:r>
              <a:rPr dirty="0">
                <a:latin typeface="Arial"/>
                <a:cs typeface="Arial"/>
              </a:rPr>
              <a:t>thái của các </a:t>
            </a:r>
            <a:r>
              <a:rPr spc="-5" dirty="0">
                <a:latin typeface="Arial"/>
                <a:cs typeface="Arial"/>
              </a:rPr>
              <a:t>phím </a:t>
            </a:r>
            <a:r>
              <a:rPr dirty="0">
                <a:latin typeface="Arial"/>
                <a:cs typeface="Arial"/>
              </a:rPr>
              <a:t>trong  </a:t>
            </a:r>
            <a:r>
              <a:rPr spc="-5" dirty="0">
                <a:latin typeface="Arial"/>
                <a:cs typeface="Arial"/>
              </a:rPr>
              <a:t>bàn</a:t>
            </a:r>
            <a:r>
              <a:rPr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phím.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23221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4" y="95221"/>
            <a:ext cx="614510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Điều khiển sự kiện</a:t>
            </a:r>
            <a:r>
              <a:rPr spc="-71" dirty="0"/>
              <a:t> </a:t>
            </a:r>
            <a:r>
              <a:rPr spc="-19" dirty="0"/>
              <a:t>2-2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5" y="828801"/>
            <a:ext cx="1056639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9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1524001"/>
            <a:ext cx="10160002" cy="3295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29825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4078393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Sự kiện nổi</a:t>
            </a:r>
            <a:r>
              <a:rPr spc="-90" dirty="0"/>
              <a:t> </a:t>
            </a:r>
            <a:r>
              <a:rPr spc="-11" dirty="0"/>
              <a:t>lên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6" y="757174"/>
            <a:ext cx="11131126" cy="2271065"/>
          </a:xfrm>
          <a:prstGeom prst="rect">
            <a:avLst/>
          </a:prstGeom>
        </p:spPr>
        <p:txBody>
          <a:bodyPr vert="horz" wrap="square" lIns="0" tIns="39301" rIns="0" bIns="0" rtlCol="0">
            <a:spAutoFit/>
          </a:bodyPr>
          <a:lstStyle/>
          <a:p>
            <a:pPr marL="341610" marR="6047" indent="-326493">
              <a:lnSpc>
                <a:spcPts val="2548"/>
              </a:lnSpc>
              <a:spcBef>
                <a:spcPts val="30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Sự </a:t>
            </a:r>
            <a:r>
              <a:rPr dirty="0">
                <a:latin typeface="Calibri"/>
                <a:cs typeface="Calibri"/>
              </a:rPr>
              <a:t>kiện nổi lên là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cơ chế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người dùng để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xử lý sự kiện  chung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spc="-5" dirty="0">
                <a:latin typeface="Calibri"/>
                <a:cs typeface="Calibri"/>
              </a:rPr>
              <a:t>tất </a:t>
            </a:r>
            <a:r>
              <a:rPr dirty="0">
                <a:latin typeface="Calibri"/>
                <a:cs typeface="Calibri"/>
              </a:rPr>
              <a:t>cả các phần tử</a:t>
            </a:r>
            <a:r>
              <a:rPr spc="-9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con.</a:t>
            </a:r>
            <a:endParaRPr>
              <a:latin typeface="Calibri"/>
              <a:cs typeface="Calibri"/>
            </a:endParaRPr>
          </a:p>
          <a:p>
            <a:pPr marL="341610" marR="6047" indent="-326493">
              <a:lnSpc>
                <a:spcPts val="2453"/>
              </a:lnSpc>
              <a:spcBef>
                <a:spcPts val="2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Điều </a:t>
            </a:r>
            <a:r>
              <a:rPr spc="-5" dirty="0">
                <a:latin typeface="Calibri"/>
                <a:cs typeface="Calibri"/>
              </a:rPr>
              <a:t>này </a:t>
            </a:r>
            <a:r>
              <a:rPr dirty="0">
                <a:latin typeface="Calibri"/>
                <a:cs typeface="Calibri"/>
              </a:rPr>
              <a:t>có nghĩa </a:t>
            </a:r>
            <a:r>
              <a:rPr spc="-5" dirty="0">
                <a:latin typeface="Calibri"/>
                <a:cs typeface="Calibri"/>
              </a:rPr>
              <a:t>rằng </a:t>
            </a:r>
            <a:r>
              <a:rPr dirty="0">
                <a:latin typeface="Calibri"/>
                <a:cs typeface="Calibri"/>
              </a:rPr>
              <a:t>các phần tử cha mẹ xử lý </a:t>
            </a:r>
            <a:r>
              <a:rPr spc="-5" dirty="0">
                <a:latin typeface="Calibri"/>
                <a:cs typeface="Calibri"/>
              </a:rPr>
              <a:t>tất </a:t>
            </a:r>
            <a:r>
              <a:rPr dirty="0">
                <a:latin typeface="Calibri"/>
                <a:cs typeface="Calibri"/>
              </a:rPr>
              <a:t>cả các sự kiện được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spc="-24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bởi  các phần tử</a:t>
            </a:r>
            <a:r>
              <a:rPr spc="20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con.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42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 dụ, </a:t>
            </a:r>
            <a:r>
              <a:rPr spc="-5" dirty="0">
                <a:latin typeface="Calibri"/>
                <a:cs typeface="Calibri"/>
              </a:rPr>
              <a:t>hãy </a:t>
            </a:r>
            <a:r>
              <a:rPr spc="-11" dirty="0">
                <a:latin typeface="Calibri"/>
                <a:cs typeface="Calibri"/>
              </a:rPr>
              <a:t>xem xét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trang web </a:t>
            </a:r>
            <a:r>
              <a:rPr spc="5" dirty="0">
                <a:latin typeface="Calibri"/>
                <a:cs typeface="Calibri"/>
              </a:rPr>
              <a:t>bao </a:t>
            </a:r>
            <a:r>
              <a:rPr dirty="0">
                <a:latin typeface="Calibri"/>
                <a:cs typeface="Calibri"/>
              </a:rPr>
              <a:t>gồm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đoạn </a:t>
            </a:r>
            <a:r>
              <a:rPr spc="-5" dirty="0">
                <a:latin typeface="Calibri"/>
                <a:cs typeface="Calibri"/>
              </a:rPr>
              <a:t>văn </a:t>
            </a:r>
            <a:r>
              <a:rPr spc="-19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bảng. Đoạn</a:t>
            </a:r>
            <a:r>
              <a:rPr spc="41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bao</a:t>
            </a:r>
            <a:endParaRPr>
              <a:latin typeface="Calibri"/>
              <a:cs typeface="Calibri"/>
            </a:endParaRPr>
          </a:p>
          <a:p>
            <a:pPr marL="341610">
              <a:lnSpc>
                <a:spcPts val="2499"/>
              </a:lnSpc>
            </a:pPr>
            <a:r>
              <a:rPr dirty="0">
                <a:latin typeface="Calibri"/>
                <a:cs typeface="Calibri"/>
              </a:rPr>
              <a:t>gồm nhiều lần xuất hiện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văn bản in</a:t>
            </a:r>
            <a:r>
              <a:rPr spc="-17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nghiêng.</a:t>
            </a:r>
            <a:endParaRPr>
              <a:latin typeface="Calibri"/>
              <a:cs typeface="Calibri"/>
            </a:endParaRPr>
          </a:p>
          <a:p>
            <a:pPr marL="341610" marR="6047" indent="-326493" algn="just">
              <a:lnSpc>
                <a:spcPts val="2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Để thay đổi </a:t>
            </a:r>
            <a:r>
              <a:rPr spc="5" dirty="0">
                <a:latin typeface="Calibri"/>
                <a:cs typeface="Calibri"/>
              </a:rPr>
              <a:t>màu </a:t>
            </a:r>
            <a:r>
              <a:rPr dirty="0">
                <a:latin typeface="Calibri"/>
                <a:cs typeface="Calibri"/>
              </a:rPr>
              <a:t>sắc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mỗi văn bản nghiêng </a:t>
            </a:r>
            <a:r>
              <a:rPr spc="5" dirty="0">
                <a:latin typeface="Calibri"/>
                <a:cs typeface="Calibri"/>
              </a:rPr>
              <a:t>của một đoạn </a:t>
            </a:r>
            <a:r>
              <a:rPr dirty="0">
                <a:latin typeface="Calibri"/>
                <a:cs typeface="Calibri"/>
              </a:rPr>
              <a:t>khi người dùng nhấn 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nút </a:t>
            </a:r>
            <a:r>
              <a:rPr spc="5" dirty="0">
                <a:latin typeface="Calibri"/>
                <a:cs typeface="Calibri"/>
              </a:rPr>
              <a:t>đặc </a:t>
            </a:r>
            <a:r>
              <a:rPr dirty="0">
                <a:latin typeface="Calibri"/>
                <a:cs typeface="Calibri"/>
              </a:rPr>
              <a:t>biệt, thay vì tuyên </a:t>
            </a:r>
            <a:r>
              <a:rPr spc="5" dirty="0">
                <a:latin typeface="Calibri"/>
                <a:cs typeface="Calibri"/>
              </a:rPr>
              <a:t>bố một </a:t>
            </a:r>
            <a:r>
              <a:rPr dirty="0">
                <a:latin typeface="Calibri"/>
                <a:cs typeface="Calibri"/>
              </a:rPr>
              <a:t>xử lý sự kiện cho </a:t>
            </a:r>
            <a:r>
              <a:rPr spc="5" dirty="0">
                <a:latin typeface="Calibri"/>
                <a:cs typeface="Calibri"/>
              </a:rPr>
              <a:t>mỗi </a:t>
            </a:r>
            <a:r>
              <a:rPr spc="-5" dirty="0">
                <a:latin typeface="Calibri"/>
                <a:cs typeface="Calibri"/>
              </a:rPr>
              <a:t>văn </a:t>
            </a:r>
            <a:r>
              <a:rPr dirty="0">
                <a:latin typeface="Calibri"/>
                <a:cs typeface="Calibri"/>
              </a:rPr>
              <a:t>bản in nghiêng, </a:t>
            </a:r>
            <a:r>
              <a:rPr spc="-5" dirty="0">
                <a:latin typeface="Calibri"/>
                <a:cs typeface="Calibri"/>
              </a:rPr>
              <a:t>có  </a:t>
            </a:r>
            <a:r>
              <a:rPr dirty="0">
                <a:latin typeface="Calibri"/>
                <a:cs typeface="Calibri"/>
              </a:rPr>
              <a:t>thể khai báo trong phần tử</a:t>
            </a:r>
            <a:r>
              <a:rPr spc="-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&lt;P&gt;.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39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hiển thị các sự </a:t>
            </a:r>
            <a:r>
              <a:rPr spc="5" dirty="0">
                <a:latin typeface="Calibri"/>
                <a:cs typeface="Calibri"/>
              </a:rPr>
              <a:t>kiện </a:t>
            </a:r>
            <a:r>
              <a:rPr dirty="0">
                <a:latin typeface="Calibri"/>
                <a:cs typeface="Calibri"/>
              </a:rPr>
              <a:t>nổi</a:t>
            </a:r>
            <a:r>
              <a:rPr spc="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bọt.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04638" y="3492117"/>
            <a:ext cx="3718560" cy="28956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03704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702479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60" dirty="0"/>
              <a:t>Vòng </a:t>
            </a:r>
            <a:r>
              <a:rPr spc="-5" dirty="0"/>
              <a:t>đời của một sự</a:t>
            </a:r>
            <a:r>
              <a:rPr dirty="0"/>
              <a:t> </a:t>
            </a:r>
            <a:r>
              <a:rPr spc="-5" dirty="0"/>
              <a:t>kiện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17878" y="2439160"/>
            <a:ext cx="10769600" cy="509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878" y="2439163"/>
            <a:ext cx="10769600" cy="509269"/>
          </a:xfrm>
          <a:custGeom>
            <a:avLst/>
            <a:gdLst/>
            <a:ahLst/>
            <a:cxnLst/>
            <a:rect l="l" t="t" r="r" b="b"/>
            <a:pathLst>
              <a:path w="8077200" h="509269">
                <a:moveTo>
                  <a:pt x="0" y="109854"/>
                </a:moveTo>
                <a:lnTo>
                  <a:pt x="8635" y="67079"/>
                </a:lnTo>
                <a:lnTo>
                  <a:pt x="32184" y="32162"/>
                </a:lnTo>
                <a:lnTo>
                  <a:pt x="67111" y="8628"/>
                </a:lnTo>
                <a:lnTo>
                  <a:pt x="109880" y="0"/>
                </a:lnTo>
                <a:lnTo>
                  <a:pt x="7967345" y="0"/>
                </a:lnTo>
                <a:lnTo>
                  <a:pt x="8010120" y="8628"/>
                </a:lnTo>
                <a:lnTo>
                  <a:pt x="8045037" y="32162"/>
                </a:lnTo>
                <a:lnTo>
                  <a:pt x="8068571" y="67079"/>
                </a:lnTo>
                <a:lnTo>
                  <a:pt x="8077200" y="109854"/>
                </a:lnTo>
                <a:lnTo>
                  <a:pt x="8077200" y="399161"/>
                </a:lnTo>
                <a:lnTo>
                  <a:pt x="8068571" y="441936"/>
                </a:lnTo>
                <a:lnTo>
                  <a:pt x="8045037" y="476853"/>
                </a:lnTo>
                <a:lnTo>
                  <a:pt x="8010120" y="500387"/>
                </a:lnTo>
                <a:lnTo>
                  <a:pt x="7967345" y="509015"/>
                </a:lnTo>
                <a:lnTo>
                  <a:pt x="109880" y="509015"/>
                </a:lnTo>
                <a:lnTo>
                  <a:pt x="67111" y="500387"/>
                </a:lnTo>
                <a:lnTo>
                  <a:pt x="32184" y="476853"/>
                </a:lnTo>
                <a:lnTo>
                  <a:pt x="8635" y="441936"/>
                </a:lnTo>
                <a:lnTo>
                  <a:pt x="0" y="399161"/>
                </a:lnTo>
                <a:lnTo>
                  <a:pt x="0" y="10985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1944" y="3124960"/>
            <a:ext cx="10769600" cy="5090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1944" y="3124963"/>
            <a:ext cx="10769600" cy="509269"/>
          </a:xfrm>
          <a:custGeom>
            <a:avLst/>
            <a:gdLst/>
            <a:ahLst/>
            <a:cxnLst/>
            <a:rect l="l" t="t" r="r" b="b"/>
            <a:pathLst>
              <a:path w="8077200" h="509270">
                <a:moveTo>
                  <a:pt x="0" y="109854"/>
                </a:moveTo>
                <a:lnTo>
                  <a:pt x="8635" y="67079"/>
                </a:lnTo>
                <a:lnTo>
                  <a:pt x="32184" y="32162"/>
                </a:lnTo>
                <a:lnTo>
                  <a:pt x="67111" y="8628"/>
                </a:lnTo>
                <a:lnTo>
                  <a:pt x="109880" y="0"/>
                </a:lnTo>
                <a:lnTo>
                  <a:pt x="7967345" y="0"/>
                </a:lnTo>
                <a:lnTo>
                  <a:pt x="8010120" y="8628"/>
                </a:lnTo>
                <a:lnTo>
                  <a:pt x="8045037" y="32162"/>
                </a:lnTo>
                <a:lnTo>
                  <a:pt x="8068571" y="67079"/>
                </a:lnTo>
                <a:lnTo>
                  <a:pt x="8077200" y="109854"/>
                </a:lnTo>
                <a:lnTo>
                  <a:pt x="8077200" y="399161"/>
                </a:lnTo>
                <a:lnTo>
                  <a:pt x="8068571" y="441936"/>
                </a:lnTo>
                <a:lnTo>
                  <a:pt x="8045037" y="476853"/>
                </a:lnTo>
                <a:lnTo>
                  <a:pt x="8010120" y="500387"/>
                </a:lnTo>
                <a:lnTo>
                  <a:pt x="7967345" y="509015"/>
                </a:lnTo>
                <a:lnTo>
                  <a:pt x="109880" y="509015"/>
                </a:lnTo>
                <a:lnTo>
                  <a:pt x="67111" y="500387"/>
                </a:lnTo>
                <a:lnTo>
                  <a:pt x="32184" y="476853"/>
                </a:lnTo>
                <a:lnTo>
                  <a:pt x="8635" y="441936"/>
                </a:lnTo>
                <a:lnTo>
                  <a:pt x="0" y="399161"/>
                </a:lnTo>
                <a:lnTo>
                  <a:pt x="0" y="10985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1944" y="3810760"/>
            <a:ext cx="10769600" cy="5090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1944" y="3810763"/>
            <a:ext cx="10769600" cy="509269"/>
          </a:xfrm>
          <a:custGeom>
            <a:avLst/>
            <a:gdLst/>
            <a:ahLst/>
            <a:cxnLst/>
            <a:rect l="l" t="t" r="r" b="b"/>
            <a:pathLst>
              <a:path w="8077200" h="509270">
                <a:moveTo>
                  <a:pt x="0" y="109855"/>
                </a:moveTo>
                <a:lnTo>
                  <a:pt x="8635" y="67079"/>
                </a:lnTo>
                <a:lnTo>
                  <a:pt x="32184" y="32162"/>
                </a:lnTo>
                <a:lnTo>
                  <a:pt x="67111" y="8628"/>
                </a:lnTo>
                <a:lnTo>
                  <a:pt x="109880" y="0"/>
                </a:lnTo>
                <a:lnTo>
                  <a:pt x="7967345" y="0"/>
                </a:lnTo>
                <a:lnTo>
                  <a:pt x="8010120" y="8628"/>
                </a:lnTo>
                <a:lnTo>
                  <a:pt x="8045037" y="32162"/>
                </a:lnTo>
                <a:lnTo>
                  <a:pt x="8068571" y="67079"/>
                </a:lnTo>
                <a:lnTo>
                  <a:pt x="8077200" y="109855"/>
                </a:lnTo>
                <a:lnTo>
                  <a:pt x="8077200" y="399161"/>
                </a:lnTo>
                <a:lnTo>
                  <a:pt x="8068571" y="441936"/>
                </a:lnTo>
                <a:lnTo>
                  <a:pt x="8045037" y="476853"/>
                </a:lnTo>
                <a:lnTo>
                  <a:pt x="8010120" y="500387"/>
                </a:lnTo>
                <a:lnTo>
                  <a:pt x="7967345" y="509015"/>
                </a:lnTo>
                <a:lnTo>
                  <a:pt x="109880" y="509015"/>
                </a:lnTo>
                <a:lnTo>
                  <a:pt x="67111" y="500387"/>
                </a:lnTo>
                <a:lnTo>
                  <a:pt x="32184" y="476853"/>
                </a:lnTo>
                <a:lnTo>
                  <a:pt x="8635" y="441936"/>
                </a:lnTo>
                <a:lnTo>
                  <a:pt x="0" y="399161"/>
                </a:lnTo>
                <a:lnTo>
                  <a:pt x="0" y="10985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1944" y="4496563"/>
            <a:ext cx="10769600" cy="6781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1944" y="4496563"/>
            <a:ext cx="10769600" cy="678180"/>
          </a:xfrm>
          <a:custGeom>
            <a:avLst/>
            <a:gdLst/>
            <a:ahLst/>
            <a:cxnLst/>
            <a:rect l="l" t="t" r="r" b="b"/>
            <a:pathLst>
              <a:path w="8077200" h="678179">
                <a:moveTo>
                  <a:pt x="0" y="146431"/>
                </a:moveTo>
                <a:lnTo>
                  <a:pt x="7463" y="100136"/>
                </a:lnTo>
                <a:lnTo>
                  <a:pt x="28247" y="59938"/>
                </a:lnTo>
                <a:lnTo>
                  <a:pt x="59941" y="28244"/>
                </a:lnTo>
                <a:lnTo>
                  <a:pt x="100135" y="7462"/>
                </a:lnTo>
                <a:lnTo>
                  <a:pt x="146418" y="0"/>
                </a:lnTo>
                <a:lnTo>
                  <a:pt x="7930769" y="0"/>
                </a:lnTo>
                <a:lnTo>
                  <a:pt x="7977063" y="7462"/>
                </a:lnTo>
                <a:lnTo>
                  <a:pt x="8017261" y="28244"/>
                </a:lnTo>
                <a:lnTo>
                  <a:pt x="8048955" y="59938"/>
                </a:lnTo>
                <a:lnTo>
                  <a:pt x="8069737" y="100136"/>
                </a:lnTo>
                <a:lnTo>
                  <a:pt x="8077200" y="146431"/>
                </a:lnTo>
                <a:lnTo>
                  <a:pt x="8077200" y="531749"/>
                </a:lnTo>
                <a:lnTo>
                  <a:pt x="8069737" y="578043"/>
                </a:lnTo>
                <a:lnTo>
                  <a:pt x="8048955" y="618241"/>
                </a:lnTo>
                <a:lnTo>
                  <a:pt x="8017261" y="649935"/>
                </a:lnTo>
                <a:lnTo>
                  <a:pt x="7977063" y="670717"/>
                </a:lnTo>
                <a:lnTo>
                  <a:pt x="7930769" y="678180"/>
                </a:lnTo>
                <a:lnTo>
                  <a:pt x="146418" y="678180"/>
                </a:lnTo>
                <a:lnTo>
                  <a:pt x="100135" y="670717"/>
                </a:lnTo>
                <a:lnTo>
                  <a:pt x="59941" y="649935"/>
                </a:lnTo>
                <a:lnTo>
                  <a:pt x="28247" y="618241"/>
                </a:lnTo>
                <a:lnTo>
                  <a:pt x="7463" y="578043"/>
                </a:lnTo>
                <a:lnTo>
                  <a:pt x="0" y="531749"/>
                </a:lnTo>
                <a:lnTo>
                  <a:pt x="0" y="14643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1944" y="5410961"/>
            <a:ext cx="10769600" cy="509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1944" y="5410963"/>
            <a:ext cx="10769600" cy="509269"/>
          </a:xfrm>
          <a:custGeom>
            <a:avLst/>
            <a:gdLst/>
            <a:ahLst/>
            <a:cxnLst/>
            <a:rect l="l" t="t" r="r" b="b"/>
            <a:pathLst>
              <a:path w="8077200" h="509270">
                <a:moveTo>
                  <a:pt x="0" y="109854"/>
                </a:moveTo>
                <a:lnTo>
                  <a:pt x="8635" y="67079"/>
                </a:lnTo>
                <a:lnTo>
                  <a:pt x="32184" y="32162"/>
                </a:lnTo>
                <a:lnTo>
                  <a:pt x="67111" y="8628"/>
                </a:lnTo>
                <a:lnTo>
                  <a:pt x="109880" y="0"/>
                </a:lnTo>
                <a:lnTo>
                  <a:pt x="7967345" y="0"/>
                </a:lnTo>
                <a:lnTo>
                  <a:pt x="8010120" y="8628"/>
                </a:lnTo>
                <a:lnTo>
                  <a:pt x="8045037" y="32162"/>
                </a:lnTo>
                <a:lnTo>
                  <a:pt x="8068571" y="67079"/>
                </a:lnTo>
                <a:lnTo>
                  <a:pt x="8077200" y="109854"/>
                </a:lnTo>
                <a:lnTo>
                  <a:pt x="8077200" y="399122"/>
                </a:lnTo>
                <a:lnTo>
                  <a:pt x="8068571" y="441898"/>
                </a:lnTo>
                <a:lnTo>
                  <a:pt x="8045037" y="476829"/>
                </a:lnTo>
                <a:lnTo>
                  <a:pt x="8010120" y="500380"/>
                </a:lnTo>
                <a:lnTo>
                  <a:pt x="7967345" y="509016"/>
                </a:lnTo>
                <a:lnTo>
                  <a:pt x="109880" y="509016"/>
                </a:lnTo>
                <a:lnTo>
                  <a:pt x="67111" y="500380"/>
                </a:lnTo>
                <a:lnTo>
                  <a:pt x="32184" y="476829"/>
                </a:lnTo>
                <a:lnTo>
                  <a:pt x="8635" y="441898"/>
                </a:lnTo>
                <a:lnTo>
                  <a:pt x="0" y="399122"/>
                </a:lnTo>
                <a:lnTo>
                  <a:pt x="0" y="10985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53628" y="627508"/>
            <a:ext cx="11176422" cy="528129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lnSpc>
                <a:spcPts val="2594"/>
              </a:lnSpc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19" dirty="0">
                <a:latin typeface="Calibri"/>
                <a:cs typeface="Calibri"/>
              </a:rPr>
              <a:t>Vòng </a:t>
            </a:r>
            <a:r>
              <a:rPr dirty="0">
                <a:latin typeface="Calibri"/>
                <a:cs typeface="Calibri"/>
              </a:rPr>
              <a:t>đời </a:t>
            </a:r>
            <a:r>
              <a:rPr spc="5" dirty="0">
                <a:latin typeface="Calibri"/>
                <a:cs typeface="Calibri"/>
              </a:rPr>
              <a:t>của một </a:t>
            </a:r>
            <a:r>
              <a:rPr dirty="0">
                <a:latin typeface="Calibri"/>
                <a:cs typeface="Calibri"/>
              </a:rPr>
              <a:t>sự kiện bắt </a:t>
            </a:r>
            <a:r>
              <a:rPr spc="5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khi người dùng </a:t>
            </a:r>
            <a:r>
              <a:rPr spc="5" dirty="0">
                <a:latin typeface="Calibri"/>
                <a:cs typeface="Calibri"/>
              </a:rPr>
              <a:t>thực </a:t>
            </a:r>
            <a:r>
              <a:rPr dirty="0">
                <a:latin typeface="Calibri"/>
                <a:cs typeface="Calibri"/>
              </a:rPr>
              <a:t>hiện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hành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động</a:t>
            </a:r>
            <a:endParaRPr>
              <a:latin typeface="Calibri"/>
              <a:cs typeface="Calibri"/>
            </a:endParaRPr>
          </a:p>
          <a:p>
            <a:pPr marL="341610">
              <a:lnSpc>
                <a:spcPts val="2523"/>
              </a:lnSpc>
            </a:pPr>
            <a:r>
              <a:rPr spc="5" dirty="0">
                <a:latin typeface="Calibri"/>
                <a:cs typeface="Calibri"/>
              </a:rPr>
              <a:t>tương </a:t>
            </a:r>
            <a:r>
              <a:rPr spc="-5" dirty="0">
                <a:latin typeface="Calibri"/>
                <a:cs typeface="Calibri"/>
              </a:rPr>
              <a:t>tác </a:t>
            </a:r>
            <a:r>
              <a:rPr dirty="0">
                <a:latin typeface="Calibri"/>
                <a:cs typeface="Calibri"/>
              </a:rPr>
              <a:t>với các trang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web.</a:t>
            </a:r>
            <a:endParaRPr>
              <a:latin typeface="Calibri"/>
              <a:cs typeface="Calibri"/>
            </a:endParaRPr>
          </a:p>
          <a:p>
            <a:pPr marL="341610" marR="6047" indent="-326493">
              <a:lnSpc>
                <a:spcPts val="2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cuối </a:t>
            </a:r>
            <a:r>
              <a:rPr spc="5" dirty="0">
                <a:latin typeface="Calibri"/>
                <a:cs typeface="Calibri"/>
              </a:rPr>
              <a:t>cùng đã </a:t>
            </a:r>
            <a:r>
              <a:rPr spc="-19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thúc khi xử lý sự kiện </a:t>
            </a:r>
            <a:r>
              <a:rPr spc="5" dirty="0">
                <a:latin typeface="Calibri"/>
                <a:cs typeface="Calibri"/>
              </a:rPr>
              <a:t>cung </a:t>
            </a:r>
            <a:r>
              <a:rPr dirty="0">
                <a:latin typeface="Calibri"/>
                <a:cs typeface="Calibri"/>
              </a:rPr>
              <a:t>cấp </a:t>
            </a:r>
            <a:r>
              <a:rPr spc="5" dirty="0">
                <a:latin typeface="Calibri"/>
                <a:cs typeface="Calibri"/>
              </a:rPr>
              <a:t>một phản ứng </a:t>
            </a:r>
            <a:r>
              <a:rPr dirty="0">
                <a:latin typeface="Calibri"/>
                <a:cs typeface="Calibri"/>
              </a:rPr>
              <a:t>với hành</a:t>
            </a:r>
            <a:r>
              <a:rPr spc="-28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động  của </a:t>
            </a:r>
            <a:r>
              <a:rPr dirty="0">
                <a:latin typeface="Calibri"/>
                <a:cs typeface="Calibri"/>
              </a:rPr>
              <a:t>người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dùng.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39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Các bước liên </a:t>
            </a:r>
            <a:r>
              <a:rPr spc="5" dirty="0">
                <a:latin typeface="Calibri"/>
                <a:cs typeface="Calibri"/>
              </a:rPr>
              <a:t>quan </a:t>
            </a:r>
            <a:r>
              <a:rPr dirty="0">
                <a:latin typeface="Calibri"/>
                <a:cs typeface="Calibri"/>
              </a:rPr>
              <a:t>trong vòng đời </a:t>
            </a:r>
            <a:r>
              <a:rPr spc="5" dirty="0">
                <a:latin typeface="Calibri"/>
                <a:cs typeface="Calibri"/>
              </a:rPr>
              <a:t>của một </a:t>
            </a:r>
            <a:r>
              <a:rPr dirty="0">
                <a:latin typeface="Calibri"/>
                <a:cs typeface="Calibri"/>
              </a:rPr>
              <a:t>sự kiện </a:t>
            </a:r>
            <a:r>
              <a:rPr spc="5" dirty="0">
                <a:latin typeface="Calibri"/>
                <a:cs typeface="Calibri"/>
              </a:rPr>
              <a:t>như</a:t>
            </a:r>
            <a:r>
              <a:rPr spc="-21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  <a:p>
            <a:pPr>
              <a:spcBef>
                <a:spcPts val="65"/>
              </a:spcBef>
              <a:buClr>
                <a:srgbClr val="AC1317"/>
              </a:buClr>
              <a:buFont typeface="Wingdings"/>
              <a:buChar char=""/>
            </a:pPr>
            <a:endParaRPr sz="3500">
              <a:latin typeface="Times New Roman"/>
              <a:cs typeface="Times New Roman"/>
            </a:endParaRPr>
          </a:p>
          <a:p>
            <a:pPr marL="586477" lvl="1" indent="-330272">
              <a:buAutoNum type="arabicPeriod"/>
              <a:tabLst>
                <a:tab pos="526772" algn="l"/>
              </a:tabLst>
            </a:pPr>
            <a:r>
              <a:rPr sz="1900" spc="-11" dirty="0">
                <a:latin typeface="Arial"/>
                <a:cs typeface="Arial"/>
              </a:rPr>
              <a:t>Người </a:t>
            </a:r>
            <a:r>
              <a:rPr sz="1900" spc="-5" dirty="0">
                <a:latin typeface="Arial"/>
                <a:cs typeface="Arial"/>
              </a:rPr>
              <a:t>dùng thực hiện </a:t>
            </a:r>
            <a:r>
              <a:rPr sz="1900" spc="-11" dirty="0">
                <a:latin typeface="Arial"/>
                <a:cs typeface="Arial"/>
              </a:rPr>
              <a:t>một hành động </a:t>
            </a:r>
            <a:r>
              <a:rPr sz="1900" spc="-5" dirty="0">
                <a:latin typeface="Arial"/>
                <a:cs typeface="Arial"/>
              </a:rPr>
              <a:t>để phát </a:t>
            </a:r>
            <a:r>
              <a:rPr sz="1900" spc="-11" dirty="0">
                <a:latin typeface="Arial"/>
                <a:cs typeface="Arial"/>
              </a:rPr>
              <a:t>một </a:t>
            </a:r>
            <a:r>
              <a:rPr sz="1900" spc="-5" dirty="0">
                <a:latin typeface="Arial"/>
                <a:cs typeface="Arial"/>
              </a:rPr>
              <a:t>sự</a:t>
            </a:r>
            <a:r>
              <a:rPr sz="1900" spc="179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kiện.</a:t>
            </a:r>
            <a:endParaRPr sz="19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AutoNum type="arabicPeriod"/>
            </a:pPr>
            <a:endParaRPr>
              <a:latin typeface="Times New Roman"/>
              <a:cs typeface="Times New Roman"/>
            </a:endParaRPr>
          </a:p>
          <a:p>
            <a:pPr marL="530552" lvl="1" indent="-270565">
              <a:spcBef>
                <a:spcPts val="1679"/>
              </a:spcBef>
              <a:buAutoNum type="arabicPeriod"/>
              <a:tabLst>
                <a:tab pos="531308" algn="l"/>
              </a:tabLst>
            </a:pPr>
            <a:r>
              <a:rPr sz="1900" spc="-11" dirty="0">
                <a:latin typeface="Arial"/>
                <a:cs typeface="Arial"/>
              </a:rPr>
              <a:t>Các đối </a:t>
            </a:r>
            <a:r>
              <a:rPr sz="1900" spc="-5" dirty="0">
                <a:latin typeface="Arial"/>
                <a:cs typeface="Arial"/>
              </a:rPr>
              <a:t>tượng sự kiện </a:t>
            </a:r>
            <a:r>
              <a:rPr sz="1900" spc="-11" dirty="0">
                <a:latin typeface="Arial"/>
                <a:cs typeface="Arial"/>
              </a:rPr>
              <a:t>được </a:t>
            </a:r>
            <a:r>
              <a:rPr sz="1900" spc="-5" dirty="0">
                <a:latin typeface="Arial"/>
                <a:cs typeface="Arial"/>
              </a:rPr>
              <a:t>cập </a:t>
            </a:r>
            <a:r>
              <a:rPr sz="1900" spc="-11" dirty="0">
                <a:latin typeface="Arial"/>
                <a:cs typeface="Arial"/>
              </a:rPr>
              <a:t>nhật </a:t>
            </a:r>
            <a:r>
              <a:rPr sz="1900" spc="-5" dirty="0">
                <a:latin typeface="Arial"/>
                <a:cs typeface="Arial"/>
              </a:rPr>
              <a:t>để xác định trạng thái sự</a:t>
            </a:r>
            <a:r>
              <a:rPr sz="1900" spc="16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kiện.</a:t>
            </a:r>
            <a:endParaRPr sz="19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AutoNum type="arabicPeriod"/>
            </a:pPr>
            <a:endParaRPr>
              <a:latin typeface="Times New Roman"/>
              <a:cs typeface="Times New Roman"/>
            </a:endParaRPr>
          </a:p>
          <a:p>
            <a:pPr marL="530552" lvl="1" indent="-270565">
              <a:spcBef>
                <a:spcPts val="1685"/>
              </a:spcBef>
              <a:buAutoNum type="arabicPeriod"/>
              <a:tabLst>
                <a:tab pos="531308" algn="l"/>
              </a:tabLst>
            </a:pPr>
            <a:r>
              <a:rPr sz="1900" spc="-5" dirty="0">
                <a:latin typeface="Arial"/>
                <a:cs typeface="Arial"/>
              </a:rPr>
              <a:t>Sự kiện lóe</a:t>
            </a:r>
            <a:r>
              <a:rPr sz="1900" spc="-11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lên.</a:t>
            </a:r>
            <a:endParaRPr sz="19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AutoNum type="arabicPeriod"/>
            </a:pPr>
            <a:endParaRPr>
              <a:latin typeface="Times New Roman"/>
              <a:cs typeface="Times New Roman"/>
            </a:endParaRPr>
          </a:p>
          <a:p>
            <a:pPr marL="586477" marR="736878" lvl="1" indent="-326493">
              <a:spcBef>
                <a:spcPts val="1606"/>
              </a:spcBef>
              <a:buAutoNum type="arabicPeriod"/>
              <a:tabLst>
                <a:tab pos="531308" algn="l"/>
              </a:tabLst>
            </a:pPr>
            <a:r>
              <a:rPr sz="1900" spc="-5" dirty="0">
                <a:latin typeface="Arial"/>
                <a:cs typeface="Arial"/>
              </a:rPr>
              <a:t>Bọt sự kiện </a:t>
            </a:r>
            <a:r>
              <a:rPr sz="1900" spc="-11" dirty="0">
                <a:latin typeface="Arial"/>
                <a:cs typeface="Arial"/>
              </a:rPr>
              <a:t>xảy </a:t>
            </a:r>
            <a:r>
              <a:rPr sz="1900" spc="-5" dirty="0">
                <a:latin typeface="Arial"/>
                <a:cs typeface="Arial"/>
              </a:rPr>
              <a:t>ra </a:t>
            </a:r>
            <a:r>
              <a:rPr sz="1900" spc="-11" dirty="0">
                <a:latin typeface="Arial"/>
                <a:cs typeface="Arial"/>
              </a:rPr>
              <a:t>như </a:t>
            </a:r>
            <a:r>
              <a:rPr sz="1900" spc="-5" dirty="0">
                <a:latin typeface="Arial"/>
                <a:cs typeface="Arial"/>
              </a:rPr>
              <a:t>sự kiện </a:t>
            </a:r>
            <a:r>
              <a:rPr sz="1900" spc="-11" dirty="0">
                <a:latin typeface="Arial"/>
                <a:cs typeface="Arial"/>
              </a:rPr>
              <a:t>bong </a:t>
            </a:r>
            <a:r>
              <a:rPr sz="1900" spc="-5" dirty="0">
                <a:latin typeface="Arial"/>
                <a:cs typeface="Arial"/>
              </a:rPr>
              <a:t>bóng thông </a:t>
            </a:r>
            <a:r>
              <a:rPr sz="1900" spc="-11" dirty="0">
                <a:latin typeface="Arial"/>
                <a:cs typeface="Arial"/>
              </a:rPr>
              <a:t>qua </a:t>
            </a:r>
            <a:r>
              <a:rPr sz="1900" spc="-5" dirty="0">
                <a:latin typeface="Arial"/>
                <a:cs typeface="Arial"/>
              </a:rPr>
              <a:t>các </a:t>
            </a:r>
            <a:r>
              <a:rPr sz="1900" spc="-19" dirty="0">
                <a:latin typeface="Arial"/>
                <a:cs typeface="Arial"/>
              </a:rPr>
              <a:t>yếu </a:t>
            </a:r>
            <a:r>
              <a:rPr sz="1900" spc="-5" dirty="0">
                <a:latin typeface="Arial"/>
                <a:cs typeface="Arial"/>
              </a:rPr>
              <a:t>tố của hệ thống  </a:t>
            </a:r>
            <a:r>
              <a:rPr sz="1900" spc="-11" dirty="0">
                <a:latin typeface="Arial"/>
                <a:cs typeface="Arial"/>
              </a:rPr>
              <a:t>phân cấp.</a:t>
            </a:r>
            <a:endParaRPr sz="19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AutoNum type="arabicPeriod"/>
            </a:pPr>
            <a:endParaRPr>
              <a:latin typeface="Times New Roman"/>
              <a:cs typeface="Times New Roman"/>
            </a:endParaRPr>
          </a:p>
          <a:p>
            <a:pPr marL="530552" lvl="1" indent="-270565">
              <a:spcBef>
                <a:spcPts val="1606"/>
              </a:spcBef>
              <a:buAutoNum type="arabicPeriod"/>
              <a:tabLst>
                <a:tab pos="531308" algn="l"/>
              </a:tabLst>
            </a:pPr>
            <a:r>
              <a:rPr sz="1900" spc="-5" dirty="0">
                <a:latin typeface="Arial"/>
                <a:cs typeface="Arial"/>
              </a:rPr>
              <a:t>Xử lý sự kiện </a:t>
            </a:r>
            <a:r>
              <a:rPr sz="1900" spc="-11" dirty="0">
                <a:latin typeface="Arial"/>
                <a:cs typeface="Arial"/>
              </a:rPr>
              <a:t>được gọi </a:t>
            </a:r>
            <a:r>
              <a:rPr sz="1900" spc="-5" dirty="0">
                <a:latin typeface="Arial"/>
                <a:cs typeface="Arial"/>
              </a:rPr>
              <a:t>là thực hiện các </a:t>
            </a:r>
            <a:r>
              <a:rPr sz="1900" spc="-11" dirty="0">
                <a:latin typeface="Arial"/>
                <a:cs typeface="Arial"/>
              </a:rPr>
              <a:t>hành </a:t>
            </a:r>
            <a:r>
              <a:rPr sz="1900" spc="-5" dirty="0">
                <a:latin typeface="Arial"/>
                <a:cs typeface="Arial"/>
              </a:rPr>
              <a:t>động cụ</a:t>
            </a:r>
            <a:r>
              <a:rPr sz="1900" spc="71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thể.</a:t>
            </a:r>
            <a:endParaRPr sz="1900">
              <a:latin typeface="Arial"/>
              <a:cs typeface="Arial"/>
            </a:endParaRPr>
          </a:p>
        </p:txBody>
      </p:sp>
      <p:sp>
        <p:nvSpPr>
          <p:cNvPr id="1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91083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772244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sự </a:t>
            </a:r>
            <a:r>
              <a:rPr spc="-11" dirty="0"/>
              <a:t>kiện </a:t>
            </a:r>
            <a:r>
              <a:rPr spc="-35" dirty="0"/>
              <a:t>về </a:t>
            </a:r>
            <a:r>
              <a:rPr spc="-5" dirty="0"/>
              <a:t>bàn phím 1-2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5" y="837945"/>
            <a:ext cx="10535075" cy="1301016"/>
          </a:xfrm>
          <a:prstGeom prst="rect">
            <a:avLst/>
          </a:prstGeom>
        </p:spPr>
        <p:txBody>
          <a:bodyPr vert="horz" wrap="square" lIns="0" tIns="43834" rIns="0" bIns="0" rtlCol="0">
            <a:spAutoFit/>
          </a:bodyPr>
          <a:lstStyle/>
          <a:p>
            <a:pPr marL="341610" marR="6047" indent="-326493">
              <a:lnSpc>
                <a:spcPts val="2499"/>
              </a:lnSpc>
              <a:spcBef>
                <a:spcPts val="34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Sự </a:t>
            </a:r>
            <a:r>
              <a:rPr dirty="0">
                <a:latin typeface="Calibri"/>
                <a:cs typeface="Calibri"/>
              </a:rPr>
              <a:t>kiện bàn </a:t>
            </a:r>
            <a:r>
              <a:rPr spc="5" dirty="0">
                <a:latin typeface="Calibri"/>
                <a:cs typeface="Calibri"/>
              </a:rPr>
              <a:t>phím </a:t>
            </a:r>
            <a:r>
              <a:rPr dirty="0">
                <a:latin typeface="Calibri"/>
                <a:cs typeface="Calibri"/>
              </a:rPr>
              <a:t>là những sự kiện </a:t>
            </a:r>
            <a:r>
              <a:rPr spc="-19" dirty="0">
                <a:latin typeface="Calibri"/>
                <a:cs typeface="Calibri"/>
              </a:rPr>
              <a:t>xảy ra </a:t>
            </a:r>
            <a:r>
              <a:rPr dirty="0">
                <a:latin typeface="Calibri"/>
                <a:cs typeface="Calibri"/>
              </a:rPr>
              <a:t>khi </a:t>
            </a:r>
            <a:r>
              <a:rPr spc="5" dirty="0">
                <a:latin typeface="Calibri"/>
                <a:cs typeface="Calibri"/>
              </a:rPr>
              <a:t>một phím </a:t>
            </a:r>
            <a:r>
              <a:rPr dirty="0">
                <a:latin typeface="Calibri"/>
                <a:cs typeface="Calibri"/>
              </a:rPr>
              <a:t>hoặc </a:t>
            </a:r>
            <a:r>
              <a:rPr spc="-5" dirty="0">
                <a:latin typeface="Calibri"/>
                <a:cs typeface="Calibri"/>
              </a:rPr>
              <a:t>tổ </a:t>
            </a:r>
            <a:r>
              <a:rPr dirty="0">
                <a:latin typeface="Calibri"/>
                <a:cs typeface="Calibri"/>
              </a:rPr>
              <a:t>hợp </a:t>
            </a:r>
            <a:r>
              <a:rPr spc="5" dirty="0">
                <a:latin typeface="Calibri"/>
                <a:cs typeface="Calibri"/>
              </a:rPr>
              <a:t>phím được  nhấn </a:t>
            </a:r>
            <a:r>
              <a:rPr dirty="0">
                <a:latin typeface="Calibri"/>
                <a:cs typeface="Calibri"/>
              </a:rPr>
              <a:t>hoặc phát hành </a:t>
            </a:r>
            <a:r>
              <a:rPr spc="5" dirty="0">
                <a:latin typeface="Calibri"/>
                <a:cs typeface="Calibri"/>
              </a:rPr>
              <a:t>từ </a:t>
            </a:r>
            <a:r>
              <a:rPr dirty="0">
                <a:latin typeface="Calibri"/>
                <a:cs typeface="Calibri"/>
              </a:rPr>
              <a:t>bàn</a:t>
            </a:r>
            <a:r>
              <a:rPr spc="-1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phím.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34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Những </a:t>
            </a:r>
            <a:r>
              <a:rPr dirty="0">
                <a:latin typeface="Calibri"/>
                <a:cs typeface="Calibri"/>
              </a:rPr>
              <a:t>sự kiện </a:t>
            </a:r>
            <a:r>
              <a:rPr spc="-5" dirty="0">
                <a:latin typeface="Calibri"/>
                <a:cs typeface="Calibri"/>
              </a:rPr>
              <a:t>này </a:t>
            </a:r>
            <a:r>
              <a:rPr spc="-19" dirty="0">
                <a:latin typeface="Calibri"/>
                <a:cs typeface="Calibri"/>
              </a:rPr>
              <a:t>xảy ra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spc="-5" dirty="0">
                <a:latin typeface="Calibri"/>
                <a:cs typeface="Calibri"/>
              </a:rPr>
              <a:t>tất </a:t>
            </a:r>
            <a:r>
              <a:rPr dirty="0">
                <a:latin typeface="Calibri"/>
                <a:cs typeface="Calibri"/>
              </a:rPr>
              <a:t>cả các </a:t>
            </a:r>
            <a:r>
              <a:rPr spc="5" dirty="0">
                <a:latin typeface="Calibri"/>
                <a:cs typeface="Calibri"/>
              </a:rPr>
              <a:t>phím của </a:t>
            </a:r>
            <a:r>
              <a:rPr dirty="0">
                <a:latin typeface="Calibri"/>
                <a:cs typeface="Calibri"/>
              </a:rPr>
              <a:t>bàn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phím.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5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Các sự kiện bàn </a:t>
            </a:r>
            <a:r>
              <a:rPr spc="5" dirty="0">
                <a:latin typeface="Calibri"/>
                <a:cs typeface="Calibri"/>
              </a:rPr>
              <a:t>phím khác nhau như</a:t>
            </a:r>
            <a:r>
              <a:rPr spc="-1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5416" y="2561084"/>
            <a:ext cx="10160002" cy="751839"/>
          </a:xfrm>
          <a:custGeom>
            <a:avLst/>
            <a:gdLst/>
            <a:ahLst/>
            <a:cxnLst/>
            <a:rect l="l" t="t" r="r" b="b"/>
            <a:pathLst>
              <a:path w="7620000" h="751839">
                <a:moveTo>
                  <a:pt x="0" y="751332"/>
                </a:moveTo>
                <a:lnTo>
                  <a:pt x="7620000" y="751332"/>
                </a:lnTo>
                <a:lnTo>
                  <a:pt x="7620000" y="0"/>
                </a:lnTo>
                <a:lnTo>
                  <a:pt x="0" y="0"/>
                </a:lnTo>
                <a:lnTo>
                  <a:pt x="0" y="751332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5416" y="2561084"/>
            <a:ext cx="10160002" cy="751839"/>
          </a:xfrm>
          <a:custGeom>
            <a:avLst/>
            <a:gdLst/>
            <a:ahLst/>
            <a:cxnLst/>
            <a:rect l="l" t="t" r="r" b="b"/>
            <a:pathLst>
              <a:path w="7620000" h="751839">
                <a:moveTo>
                  <a:pt x="0" y="751332"/>
                </a:moveTo>
                <a:lnTo>
                  <a:pt x="7620000" y="751332"/>
                </a:lnTo>
                <a:lnTo>
                  <a:pt x="7620000" y="0"/>
                </a:lnTo>
                <a:lnTo>
                  <a:pt x="0" y="0"/>
                </a:lnTo>
                <a:lnTo>
                  <a:pt x="0" y="751332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20215" y="2393445"/>
            <a:ext cx="8815494" cy="464819"/>
          </a:xfrm>
          <a:custGeom>
            <a:avLst/>
            <a:gdLst/>
            <a:ahLst/>
            <a:cxnLst/>
            <a:rect l="l" t="t" r="r" b="b"/>
            <a:pathLst>
              <a:path w="6611620" h="464819">
                <a:moveTo>
                  <a:pt x="6533642" y="0"/>
                </a:moveTo>
                <a:lnTo>
                  <a:pt x="77469" y="0"/>
                </a:lnTo>
                <a:lnTo>
                  <a:pt x="47314" y="6086"/>
                </a:lnTo>
                <a:lnTo>
                  <a:pt x="22690" y="22685"/>
                </a:lnTo>
                <a:lnTo>
                  <a:pt x="6087" y="47309"/>
                </a:lnTo>
                <a:lnTo>
                  <a:pt x="0" y="77470"/>
                </a:lnTo>
                <a:lnTo>
                  <a:pt x="0" y="387350"/>
                </a:lnTo>
                <a:lnTo>
                  <a:pt x="6087" y="417510"/>
                </a:lnTo>
                <a:lnTo>
                  <a:pt x="22690" y="442134"/>
                </a:lnTo>
                <a:lnTo>
                  <a:pt x="47314" y="458733"/>
                </a:lnTo>
                <a:lnTo>
                  <a:pt x="77469" y="464820"/>
                </a:lnTo>
                <a:lnTo>
                  <a:pt x="6533642" y="464820"/>
                </a:lnTo>
                <a:lnTo>
                  <a:pt x="6563802" y="458733"/>
                </a:lnTo>
                <a:lnTo>
                  <a:pt x="6588426" y="442134"/>
                </a:lnTo>
                <a:lnTo>
                  <a:pt x="6605025" y="417510"/>
                </a:lnTo>
                <a:lnTo>
                  <a:pt x="6611111" y="387350"/>
                </a:lnTo>
                <a:lnTo>
                  <a:pt x="6611111" y="77470"/>
                </a:lnTo>
                <a:lnTo>
                  <a:pt x="6605025" y="47309"/>
                </a:lnTo>
                <a:lnTo>
                  <a:pt x="6588426" y="22685"/>
                </a:lnTo>
                <a:lnTo>
                  <a:pt x="6563802" y="6086"/>
                </a:lnTo>
                <a:lnTo>
                  <a:pt x="653364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20215" y="2393445"/>
            <a:ext cx="8815494" cy="464819"/>
          </a:xfrm>
          <a:custGeom>
            <a:avLst/>
            <a:gdLst/>
            <a:ahLst/>
            <a:cxnLst/>
            <a:rect l="l" t="t" r="r" b="b"/>
            <a:pathLst>
              <a:path w="6611620" h="464819">
                <a:moveTo>
                  <a:pt x="0" y="77470"/>
                </a:moveTo>
                <a:lnTo>
                  <a:pt x="6087" y="47309"/>
                </a:lnTo>
                <a:lnTo>
                  <a:pt x="22690" y="22685"/>
                </a:lnTo>
                <a:lnTo>
                  <a:pt x="47314" y="6086"/>
                </a:lnTo>
                <a:lnTo>
                  <a:pt x="77469" y="0"/>
                </a:lnTo>
                <a:lnTo>
                  <a:pt x="6533642" y="0"/>
                </a:lnTo>
                <a:lnTo>
                  <a:pt x="6563802" y="6086"/>
                </a:lnTo>
                <a:lnTo>
                  <a:pt x="6588426" y="22685"/>
                </a:lnTo>
                <a:lnTo>
                  <a:pt x="6605025" y="47309"/>
                </a:lnTo>
                <a:lnTo>
                  <a:pt x="6611111" y="77470"/>
                </a:lnTo>
                <a:lnTo>
                  <a:pt x="6611111" y="387350"/>
                </a:lnTo>
                <a:lnTo>
                  <a:pt x="6605025" y="417510"/>
                </a:lnTo>
                <a:lnTo>
                  <a:pt x="6588426" y="442134"/>
                </a:lnTo>
                <a:lnTo>
                  <a:pt x="6563802" y="458733"/>
                </a:lnTo>
                <a:lnTo>
                  <a:pt x="6533642" y="464820"/>
                </a:lnTo>
                <a:lnTo>
                  <a:pt x="77469" y="464820"/>
                </a:lnTo>
                <a:lnTo>
                  <a:pt x="47314" y="458733"/>
                </a:lnTo>
                <a:lnTo>
                  <a:pt x="22690" y="442134"/>
                </a:lnTo>
                <a:lnTo>
                  <a:pt x="6087" y="417510"/>
                </a:lnTo>
                <a:lnTo>
                  <a:pt x="0" y="387350"/>
                </a:lnTo>
                <a:lnTo>
                  <a:pt x="0" y="7747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01783" y="2298574"/>
            <a:ext cx="8567961" cy="934243"/>
          </a:xfrm>
          <a:prstGeom prst="rect">
            <a:avLst/>
          </a:prstGeom>
        </p:spPr>
        <p:txBody>
          <a:bodyPr vert="horz" wrap="square" lIns="0" tIns="198768" rIns="0" bIns="0" rtlCol="0">
            <a:spAutoFit/>
          </a:bodyPr>
          <a:lstStyle/>
          <a:p>
            <a:pPr marL="15114">
              <a:spcBef>
                <a:spcPts val="1565"/>
              </a:spcBef>
            </a:pP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Onkeydown</a:t>
            </a:r>
            <a:endParaRPr dirty="0">
              <a:latin typeface="Arial"/>
              <a:cs typeface="Arial"/>
            </a:endParaRPr>
          </a:p>
          <a:p>
            <a:pPr marL="384687" indent="-205569">
              <a:spcBef>
                <a:spcPts val="1446"/>
              </a:spcBef>
              <a:buChar char="•"/>
              <a:tabLst>
                <a:tab pos="385444" algn="l"/>
              </a:tabLst>
            </a:pPr>
            <a:r>
              <a:rPr spc="-11" dirty="0">
                <a:latin typeface="Arial"/>
                <a:cs typeface="Arial"/>
              </a:rPr>
              <a:t>Xảy </a:t>
            </a:r>
            <a:r>
              <a:rPr spc="-5" dirty="0">
                <a:latin typeface="Arial"/>
                <a:cs typeface="Arial"/>
              </a:rPr>
              <a:t>ra khi một phím được nhấn</a:t>
            </a:r>
            <a:r>
              <a:rPr spc="19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xuống.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5416" y="3620262"/>
            <a:ext cx="10160002" cy="751839"/>
          </a:xfrm>
          <a:custGeom>
            <a:avLst/>
            <a:gdLst/>
            <a:ahLst/>
            <a:cxnLst/>
            <a:rect l="l" t="t" r="r" b="b"/>
            <a:pathLst>
              <a:path w="7620000" h="751839">
                <a:moveTo>
                  <a:pt x="0" y="751332"/>
                </a:moveTo>
                <a:lnTo>
                  <a:pt x="7620000" y="751332"/>
                </a:lnTo>
                <a:lnTo>
                  <a:pt x="7620000" y="0"/>
                </a:lnTo>
                <a:lnTo>
                  <a:pt x="0" y="0"/>
                </a:lnTo>
                <a:lnTo>
                  <a:pt x="0" y="751332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5416" y="3620262"/>
            <a:ext cx="10160002" cy="751839"/>
          </a:xfrm>
          <a:custGeom>
            <a:avLst/>
            <a:gdLst/>
            <a:ahLst/>
            <a:cxnLst/>
            <a:rect l="l" t="t" r="r" b="b"/>
            <a:pathLst>
              <a:path w="7620000" h="751839">
                <a:moveTo>
                  <a:pt x="0" y="751332"/>
                </a:moveTo>
                <a:lnTo>
                  <a:pt x="7620000" y="751332"/>
                </a:lnTo>
                <a:lnTo>
                  <a:pt x="7620000" y="0"/>
                </a:lnTo>
                <a:lnTo>
                  <a:pt x="0" y="0"/>
                </a:lnTo>
                <a:lnTo>
                  <a:pt x="0" y="751332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6471" y="3440430"/>
            <a:ext cx="8833273" cy="467994"/>
          </a:xfrm>
          <a:custGeom>
            <a:avLst/>
            <a:gdLst/>
            <a:ahLst/>
            <a:cxnLst/>
            <a:rect l="l" t="t" r="r" b="b"/>
            <a:pathLst>
              <a:path w="6624955" h="467995">
                <a:moveTo>
                  <a:pt x="6546850" y="0"/>
                </a:moveTo>
                <a:lnTo>
                  <a:pt x="77978" y="0"/>
                </a:lnTo>
                <a:lnTo>
                  <a:pt x="47625" y="6129"/>
                </a:lnTo>
                <a:lnTo>
                  <a:pt x="22839" y="22844"/>
                </a:lnTo>
                <a:lnTo>
                  <a:pt x="6127" y="47630"/>
                </a:lnTo>
                <a:lnTo>
                  <a:pt x="0" y="77978"/>
                </a:lnTo>
                <a:lnTo>
                  <a:pt x="0" y="389890"/>
                </a:lnTo>
                <a:lnTo>
                  <a:pt x="6127" y="420237"/>
                </a:lnTo>
                <a:lnTo>
                  <a:pt x="22839" y="445023"/>
                </a:lnTo>
                <a:lnTo>
                  <a:pt x="47625" y="461738"/>
                </a:lnTo>
                <a:lnTo>
                  <a:pt x="77978" y="467868"/>
                </a:lnTo>
                <a:lnTo>
                  <a:pt x="6546850" y="467868"/>
                </a:lnTo>
                <a:lnTo>
                  <a:pt x="6577197" y="461738"/>
                </a:lnTo>
                <a:lnTo>
                  <a:pt x="6601983" y="445023"/>
                </a:lnTo>
                <a:lnTo>
                  <a:pt x="6618698" y="420237"/>
                </a:lnTo>
                <a:lnTo>
                  <a:pt x="6624828" y="389890"/>
                </a:lnTo>
                <a:lnTo>
                  <a:pt x="6624828" y="77978"/>
                </a:lnTo>
                <a:lnTo>
                  <a:pt x="6618698" y="47630"/>
                </a:lnTo>
                <a:lnTo>
                  <a:pt x="6601983" y="22844"/>
                </a:lnTo>
                <a:lnTo>
                  <a:pt x="6577197" y="6129"/>
                </a:lnTo>
                <a:lnTo>
                  <a:pt x="654685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36471" y="3440430"/>
            <a:ext cx="8833273" cy="467994"/>
          </a:xfrm>
          <a:custGeom>
            <a:avLst/>
            <a:gdLst/>
            <a:ahLst/>
            <a:cxnLst/>
            <a:rect l="l" t="t" r="r" b="b"/>
            <a:pathLst>
              <a:path w="6624955" h="467995">
                <a:moveTo>
                  <a:pt x="0" y="77978"/>
                </a:moveTo>
                <a:lnTo>
                  <a:pt x="6127" y="47630"/>
                </a:lnTo>
                <a:lnTo>
                  <a:pt x="22839" y="22844"/>
                </a:lnTo>
                <a:lnTo>
                  <a:pt x="47625" y="6129"/>
                </a:lnTo>
                <a:lnTo>
                  <a:pt x="77978" y="0"/>
                </a:lnTo>
                <a:lnTo>
                  <a:pt x="6546850" y="0"/>
                </a:lnTo>
                <a:lnTo>
                  <a:pt x="6577197" y="6129"/>
                </a:lnTo>
                <a:lnTo>
                  <a:pt x="6601983" y="22844"/>
                </a:lnTo>
                <a:lnTo>
                  <a:pt x="6618698" y="47630"/>
                </a:lnTo>
                <a:lnTo>
                  <a:pt x="6624828" y="77978"/>
                </a:lnTo>
                <a:lnTo>
                  <a:pt x="6624828" y="389890"/>
                </a:lnTo>
                <a:lnTo>
                  <a:pt x="6618698" y="420237"/>
                </a:lnTo>
                <a:lnTo>
                  <a:pt x="6601983" y="445023"/>
                </a:lnTo>
                <a:lnTo>
                  <a:pt x="6577197" y="461738"/>
                </a:lnTo>
                <a:lnTo>
                  <a:pt x="6546850" y="467868"/>
                </a:lnTo>
                <a:lnTo>
                  <a:pt x="77978" y="467868"/>
                </a:lnTo>
                <a:lnTo>
                  <a:pt x="47625" y="461738"/>
                </a:lnTo>
                <a:lnTo>
                  <a:pt x="22839" y="445023"/>
                </a:lnTo>
                <a:lnTo>
                  <a:pt x="6127" y="420237"/>
                </a:lnTo>
                <a:lnTo>
                  <a:pt x="0" y="389890"/>
                </a:lnTo>
                <a:lnTo>
                  <a:pt x="0" y="77978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17227" y="3502280"/>
            <a:ext cx="8097105" cy="761620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Onkeyup</a:t>
            </a:r>
            <a:endParaRPr dirty="0">
              <a:latin typeface="Arial"/>
              <a:cs typeface="Arial"/>
            </a:endParaRPr>
          </a:p>
          <a:p>
            <a:pPr marL="370330" indent="-204815">
              <a:spcBef>
                <a:spcPts val="1546"/>
              </a:spcBef>
              <a:buChar char="•"/>
              <a:tabLst>
                <a:tab pos="371084" algn="l"/>
              </a:tabLst>
            </a:pPr>
            <a:r>
              <a:rPr spc="-11" dirty="0">
                <a:latin typeface="Arial"/>
                <a:cs typeface="Arial"/>
              </a:rPr>
              <a:t>Xảy </a:t>
            </a:r>
            <a:r>
              <a:rPr spc="-5" dirty="0">
                <a:latin typeface="Arial"/>
                <a:cs typeface="Arial"/>
              </a:rPr>
              <a:t>ra khi phím được nhả</a:t>
            </a:r>
            <a:r>
              <a:rPr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ra.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15416" y="4757166"/>
            <a:ext cx="10160002" cy="751839"/>
          </a:xfrm>
          <a:custGeom>
            <a:avLst/>
            <a:gdLst/>
            <a:ahLst/>
            <a:cxnLst/>
            <a:rect l="l" t="t" r="r" b="b"/>
            <a:pathLst>
              <a:path w="7620000" h="751839">
                <a:moveTo>
                  <a:pt x="0" y="751332"/>
                </a:moveTo>
                <a:lnTo>
                  <a:pt x="7620000" y="751332"/>
                </a:lnTo>
                <a:lnTo>
                  <a:pt x="7620000" y="0"/>
                </a:lnTo>
                <a:lnTo>
                  <a:pt x="0" y="0"/>
                </a:lnTo>
                <a:lnTo>
                  <a:pt x="0" y="751332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5416" y="4757166"/>
            <a:ext cx="10160002" cy="751839"/>
          </a:xfrm>
          <a:custGeom>
            <a:avLst/>
            <a:gdLst/>
            <a:ahLst/>
            <a:cxnLst/>
            <a:rect l="l" t="t" r="r" b="b"/>
            <a:pathLst>
              <a:path w="7620000" h="751839">
                <a:moveTo>
                  <a:pt x="0" y="751332"/>
                </a:moveTo>
                <a:lnTo>
                  <a:pt x="7620000" y="751332"/>
                </a:lnTo>
                <a:lnTo>
                  <a:pt x="7620000" y="0"/>
                </a:lnTo>
                <a:lnTo>
                  <a:pt x="0" y="0"/>
                </a:lnTo>
                <a:lnTo>
                  <a:pt x="0" y="751332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20215" y="4490465"/>
            <a:ext cx="7111999" cy="532131"/>
          </a:xfrm>
          <a:custGeom>
            <a:avLst/>
            <a:gdLst/>
            <a:ahLst/>
            <a:cxnLst/>
            <a:rect l="l" t="t" r="r" b="b"/>
            <a:pathLst>
              <a:path w="5334000" h="532129">
                <a:moveTo>
                  <a:pt x="5245354" y="0"/>
                </a:moveTo>
                <a:lnTo>
                  <a:pt x="88646" y="0"/>
                </a:lnTo>
                <a:lnTo>
                  <a:pt x="54140" y="6975"/>
                </a:lnTo>
                <a:lnTo>
                  <a:pt x="25963" y="25987"/>
                </a:lnTo>
                <a:lnTo>
                  <a:pt x="6966" y="54167"/>
                </a:lnTo>
                <a:lnTo>
                  <a:pt x="0" y="88645"/>
                </a:lnTo>
                <a:lnTo>
                  <a:pt x="0" y="443229"/>
                </a:lnTo>
                <a:lnTo>
                  <a:pt x="6966" y="477708"/>
                </a:lnTo>
                <a:lnTo>
                  <a:pt x="25963" y="505888"/>
                </a:lnTo>
                <a:lnTo>
                  <a:pt x="54140" y="524900"/>
                </a:lnTo>
                <a:lnTo>
                  <a:pt x="88646" y="531875"/>
                </a:lnTo>
                <a:lnTo>
                  <a:pt x="5245354" y="531875"/>
                </a:lnTo>
                <a:lnTo>
                  <a:pt x="5279832" y="524900"/>
                </a:lnTo>
                <a:lnTo>
                  <a:pt x="5308012" y="505888"/>
                </a:lnTo>
                <a:lnTo>
                  <a:pt x="5327024" y="477708"/>
                </a:lnTo>
                <a:lnTo>
                  <a:pt x="5334000" y="443229"/>
                </a:lnTo>
                <a:lnTo>
                  <a:pt x="5334000" y="88645"/>
                </a:lnTo>
                <a:lnTo>
                  <a:pt x="5327024" y="54167"/>
                </a:lnTo>
                <a:lnTo>
                  <a:pt x="5308012" y="25987"/>
                </a:lnTo>
                <a:lnTo>
                  <a:pt x="5279832" y="6975"/>
                </a:lnTo>
                <a:lnTo>
                  <a:pt x="524535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20215" y="4490465"/>
            <a:ext cx="7111999" cy="532131"/>
          </a:xfrm>
          <a:custGeom>
            <a:avLst/>
            <a:gdLst/>
            <a:ahLst/>
            <a:cxnLst/>
            <a:rect l="l" t="t" r="r" b="b"/>
            <a:pathLst>
              <a:path w="5334000" h="532129">
                <a:moveTo>
                  <a:pt x="0" y="88645"/>
                </a:moveTo>
                <a:lnTo>
                  <a:pt x="6966" y="54167"/>
                </a:lnTo>
                <a:lnTo>
                  <a:pt x="25963" y="25987"/>
                </a:lnTo>
                <a:lnTo>
                  <a:pt x="54140" y="6975"/>
                </a:lnTo>
                <a:lnTo>
                  <a:pt x="88646" y="0"/>
                </a:lnTo>
                <a:lnTo>
                  <a:pt x="5245354" y="0"/>
                </a:lnTo>
                <a:lnTo>
                  <a:pt x="5279832" y="6975"/>
                </a:lnTo>
                <a:lnTo>
                  <a:pt x="5308012" y="25987"/>
                </a:lnTo>
                <a:lnTo>
                  <a:pt x="5327024" y="54167"/>
                </a:lnTo>
                <a:lnTo>
                  <a:pt x="5334000" y="88645"/>
                </a:lnTo>
                <a:lnTo>
                  <a:pt x="5334000" y="443229"/>
                </a:lnTo>
                <a:lnTo>
                  <a:pt x="5327024" y="477708"/>
                </a:lnTo>
                <a:lnTo>
                  <a:pt x="5308012" y="505888"/>
                </a:lnTo>
                <a:lnTo>
                  <a:pt x="5279832" y="524900"/>
                </a:lnTo>
                <a:lnTo>
                  <a:pt x="5245354" y="531875"/>
                </a:lnTo>
                <a:lnTo>
                  <a:pt x="88646" y="531875"/>
                </a:lnTo>
                <a:lnTo>
                  <a:pt x="54140" y="524900"/>
                </a:lnTo>
                <a:lnTo>
                  <a:pt x="25963" y="505888"/>
                </a:lnTo>
                <a:lnTo>
                  <a:pt x="6966" y="477708"/>
                </a:lnTo>
                <a:lnTo>
                  <a:pt x="0" y="443229"/>
                </a:lnTo>
                <a:lnTo>
                  <a:pt x="0" y="8864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05845" y="4584574"/>
            <a:ext cx="8529862" cy="825740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Onkeypress</a:t>
            </a:r>
            <a:endParaRPr dirty="0">
              <a:latin typeface="Arial"/>
              <a:cs typeface="Arial"/>
            </a:endParaRPr>
          </a:p>
          <a:p>
            <a:pPr marL="380911" indent="-204815">
              <a:spcBef>
                <a:spcPts val="2048"/>
              </a:spcBef>
              <a:buChar char="•"/>
              <a:tabLst>
                <a:tab pos="381665" algn="l"/>
              </a:tabLst>
            </a:pPr>
            <a:r>
              <a:rPr spc="-11" dirty="0">
                <a:latin typeface="Arial"/>
                <a:cs typeface="Arial"/>
              </a:rPr>
              <a:t>Xảy </a:t>
            </a:r>
            <a:r>
              <a:rPr spc="-5" dirty="0">
                <a:latin typeface="Arial"/>
                <a:cs typeface="Arial"/>
              </a:rPr>
              <a:t>ra </a:t>
            </a:r>
            <a:r>
              <a:rPr dirty="0">
                <a:latin typeface="Arial"/>
                <a:cs typeface="Arial"/>
              </a:rPr>
              <a:t>khi </a:t>
            </a:r>
            <a:r>
              <a:rPr spc="-5" dirty="0">
                <a:latin typeface="Arial"/>
                <a:cs typeface="Arial"/>
              </a:rPr>
              <a:t>một phím được </a:t>
            </a:r>
            <a:r>
              <a:rPr spc="-11" dirty="0">
                <a:latin typeface="Arial"/>
                <a:cs typeface="Arial"/>
              </a:rPr>
              <a:t>nhấn </a:t>
            </a:r>
            <a:r>
              <a:rPr dirty="0">
                <a:latin typeface="Arial"/>
                <a:cs typeface="Arial"/>
              </a:rPr>
              <a:t>và</a:t>
            </a:r>
            <a:r>
              <a:rPr spc="30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nhả.</a:t>
            </a:r>
            <a:endParaRPr dirty="0">
              <a:latin typeface="Arial"/>
              <a:cs typeface="Arial"/>
            </a:endParaRPr>
          </a:p>
        </p:txBody>
      </p:sp>
      <p:sp>
        <p:nvSpPr>
          <p:cNvPr id="2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95020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26641"/>
            <a:ext cx="3478953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Scripting</a:t>
            </a:r>
            <a:r>
              <a:rPr spc="-60" dirty="0"/>
              <a:t> </a:t>
            </a:r>
            <a:r>
              <a:rPr spc="-5" dirty="0"/>
              <a:t>2-3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6" y="928495"/>
            <a:ext cx="6226386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Hình dưới đây hiển thị cần thiết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kịch</a:t>
            </a:r>
            <a:r>
              <a:rPr spc="-20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52803" y="1600200"/>
            <a:ext cx="5027629" cy="4693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5507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772244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sự </a:t>
            </a:r>
            <a:r>
              <a:rPr spc="-11" dirty="0"/>
              <a:t>kiện </a:t>
            </a:r>
            <a:r>
              <a:rPr spc="-35" dirty="0"/>
              <a:t>về </a:t>
            </a:r>
            <a:r>
              <a:rPr spc="-5" dirty="0"/>
              <a:t>bàn phím 2-2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5" y="848183"/>
            <a:ext cx="10500359" cy="5517570"/>
          </a:xfrm>
          <a:prstGeom prst="rect">
            <a:avLst/>
          </a:prstGeom>
        </p:spPr>
        <p:txBody>
          <a:bodyPr vert="horz" wrap="square" lIns="0" tIns="18893" rIns="0" bIns="0" rtlCol="0">
            <a:spAutoFit/>
          </a:bodyPr>
          <a:lstStyle/>
          <a:p>
            <a:pPr marL="341610" indent="-326493">
              <a:spcBef>
                <a:spcPts val="14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>
              <a:spcBef>
                <a:spcPts val="60"/>
              </a:spcBef>
            </a:pPr>
            <a:endParaRPr sz="3000">
              <a:latin typeface="Times New Roman"/>
              <a:cs typeface="Times New Roman"/>
            </a:endParaRPr>
          </a:p>
          <a:p>
            <a:pPr marL="341610"/>
            <a:r>
              <a:rPr sz="1900" spc="-5" dirty="0">
                <a:latin typeface="Courier New"/>
                <a:cs typeface="Courier New"/>
              </a:rPr>
              <a:t>function</a:t>
            </a:r>
            <a:r>
              <a:rPr sz="1900" spc="-1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numericonly()</a:t>
            </a:r>
            <a:endParaRPr sz="1900">
              <a:latin typeface="Courier New"/>
              <a:cs typeface="Courier New"/>
            </a:endParaRPr>
          </a:p>
          <a:p>
            <a:pPr marL="486718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marL="776935">
              <a:spcBef>
                <a:spcPts val="54"/>
              </a:spcBef>
            </a:pPr>
            <a:r>
              <a:rPr sz="1900" spc="-5" dirty="0">
                <a:latin typeface="Courier New"/>
                <a:cs typeface="Courier New"/>
              </a:rPr>
              <a:t>if(!event.keyCode &gt;=48 &amp;&amp;</a:t>
            </a:r>
            <a:r>
              <a:rPr sz="1900" spc="1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event.keyCode&lt;=57))</a:t>
            </a:r>
            <a:endParaRPr sz="1900">
              <a:latin typeface="Courier New"/>
              <a:cs typeface="Courier New"/>
            </a:endParaRPr>
          </a:p>
          <a:p>
            <a:pPr marR="3738807" algn="ctr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event.returnValue=false;</a:t>
            </a:r>
            <a:endParaRPr sz="1900">
              <a:latin typeface="Courier New"/>
              <a:cs typeface="Courier New"/>
            </a:endParaRPr>
          </a:p>
          <a:p>
            <a:pPr marL="486718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  <a:p>
            <a:pPr>
              <a:spcBef>
                <a:spcPts val="60"/>
              </a:spcBef>
            </a:pPr>
            <a:endParaRPr sz="1900">
              <a:latin typeface="Times New Roman"/>
              <a:cs typeface="Times New Roman"/>
            </a:endParaRPr>
          </a:p>
          <a:p>
            <a:pPr marL="341610"/>
            <a:r>
              <a:rPr sz="1900" spc="-5" dirty="0">
                <a:latin typeface="Courier New"/>
                <a:cs typeface="Courier New"/>
              </a:rPr>
              <a:t>function</a:t>
            </a:r>
            <a:r>
              <a:rPr sz="1900" spc="-1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countWords()</a:t>
            </a:r>
            <a:endParaRPr sz="1900">
              <a:latin typeface="Courier New"/>
              <a:cs typeface="Courier New"/>
            </a:endParaRPr>
          </a:p>
          <a:p>
            <a:pPr marL="486718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marL="922043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var message =</a:t>
            </a:r>
            <a:r>
              <a:rPr sz="1900" spc="9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document.getElementByID(‘txtMessage’).value;</a:t>
            </a:r>
            <a:endParaRPr sz="1900">
              <a:latin typeface="Courier New"/>
              <a:cs typeface="Courier New"/>
            </a:endParaRPr>
          </a:p>
          <a:p>
            <a:pPr marL="922043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message= message.replace(/\s+/g, ‘</a:t>
            </a:r>
            <a:r>
              <a:rPr sz="1900" spc="35" dirty="0">
                <a:latin typeface="Courier New"/>
                <a:cs typeface="Courier New"/>
              </a:rPr>
              <a:t> </a:t>
            </a:r>
            <a:r>
              <a:rPr sz="1900" spc="-11" dirty="0">
                <a:latin typeface="Courier New"/>
                <a:cs typeface="Courier New"/>
              </a:rPr>
              <a:t>‘);</a:t>
            </a:r>
            <a:endParaRPr sz="1900">
              <a:latin typeface="Courier New"/>
              <a:cs typeface="Courier New"/>
            </a:endParaRPr>
          </a:p>
          <a:p>
            <a:pPr marL="922043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var numberOfWords = message.split(‘</a:t>
            </a:r>
            <a:r>
              <a:rPr sz="1900" spc="6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‘).length;</a:t>
            </a:r>
            <a:endParaRPr sz="1900">
              <a:latin typeface="Courier New"/>
              <a:cs typeface="Courier New"/>
            </a:endParaRPr>
          </a:p>
          <a:p>
            <a:pPr marL="922043" marR="1317311">
              <a:lnSpc>
                <a:spcPct val="101899"/>
              </a:lnSpc>
              <a:spcBef>
                <a:spcPts val="11"/>
              </a:spcBef>
              <a:tabLst>
                <a:tab pos="2664855" algn="l"/>
              </a:tabLst>
            </a:pPr>
            <a:r>
              <a:rPr sz="1900" spc="-5" dirty="0">
                <a:latin typeface="Courier New"/>
                <a:cs typeface="Courier New"/>
              </a:rPr>
              <a:t>document.getElementById(‘txtTrack’).value = words  Remaining:	‘ + eval(50 - numberOfWords);  if(numberOfWords &gt;</a:t>
            </a:r>
            <a:r>
              <a:rPr sz="1900" spc="1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50)</a:t>
            </a:r>
            <a:endParaRPr sz="1900">
              <a:latin typeface="Courier New"/>
              <a:cs typeface="Courier New"/>
            </a:endParaRPr>
          </a:p>
          <a:p>
            <a:pPr marL="922043">
              <a:spcBef>
                <a:spcPts val="54"/>
              </a:spcBef>
            </a:pPr>
            <a:r>
              <a:rPr sz="1900" spc="-5" dirty="0">
                <a:latin typeface="Courier New"/>
                <a:cs typeface="Courier New"/>
              </a:rPr>
              <a:t>alert(“too many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words.’);</a:t>
            </a:r>
            <a:endParaRPr sz="1900">
              <a:latin typeface="Courier New"/>
              <a:cs typeface="Courier New"/>
            </a:endParaRPr>
          </a:p>
          <a:p>
            <a:pPr marL="486718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19682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45884" y="6593841"/>
            <a:ext cx="241300" cy="230705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41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670813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sự </a:t>
            </a:r>
            <a:r>
              <a:rPr spc="-11" dirty="0"/>
              <a:t>kiện </a:t>
            </a:r>
            <a:r>
              <a:rPr spc="-35" dirty="0"/>
              <a:t>về </a:t>
            </a:r>
            <a:r>
              <a:rPr dirty="0"/>
              <a:t>chuột</a:t>
            </a:r>
            <a:r>
              <a:rPr spc="-24" dirty="0"/>
              <a:t> </a:t>
            </a:r>
            <a:r>
              <a:rPr spc="-11" dirty="0"/>
              <a:t>1-4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3625" y="761747"/>
            <a:ext cx="8133079" cy="659517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lnSpc>
                <a:spcPts val="2548"/>
              </a:lnSpc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Các sự kiện chuột </a:t>
            </a:r>
            <a:r>
              <a:rPr spc="-19" dirty="0">
                <a:latin typeface="Calibri"/>
                <a:cs typeface="Calibri"/>
              </a:rPr>
              <a:t>xảy ra </a:t>
            </a:r>
            <a:r>
              <a:rPr dirty="0">
                <a:latin typeface="Calibri"/>
                <a:cs typeface="Calibri"/>
              </a:rPr>
              <a:t>khi người dùng </a:t>
            </a:r>
            <a:r>
              <a:rPr spc="5" dirty="0">
                <a:latin typeface="Calibri"/>
                <a:cs typeface="Calibri"/>
              </a:rPr>
              <a:t>nhấp </a:t>
            </a:r>
            <a:r>
              <a:rPr dirty="0">
                <a:latin typeface="Calibri"/>
                <a:cs typeface="Calibri"/>
              </a:rPr>
              <a:t>vào nút</a:t>
            </a:r>
            <a:r>
              <a:rPr spc="-1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chuột.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5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sự kiện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chuột.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2640" y="1581912"/>
            <a:ext cx="10511536" cy="4401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966633"/>
              </p:ext>
            </p:extLst>
          </p:nvPr>
        </p:nvGraphicFramePr>
        <p:xfrm>
          <a:off x="812799" y="1590041"/>
          <a:ext cx="10464801" cy="44734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0047"/>
                <a:gridCol w="7974754"/>
              </a:tblGrid>
              <a:tr h="7010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Sự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kiện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13664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943735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800" spc="5" dirty="0">
                          <a:latin typeface="Courier New"/>
                          <a:cs typeface="Courier New"/>
                        </a:rPr>
                        <a:t>onmousedown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5016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5104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Xảy ra khi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nút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chuột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được</a:t>
                      </a:r>
                      <a:r>
                        <a:rPr sz="16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nhấn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D6E3BC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800" spc="0" dirty="0">
                          <a:latin typeface="Courier New"/>
                          <a:cs typeface="Courier New"/>
                        </a:rPr>
                        <a:t>onmouseup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5080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05104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Xảy ra khi chuột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được</a:t>
                      </a:r>
                      <a:r>
                        <a:rPr sz="16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thả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F1DCDB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800" spc="0" dirty="0">
                          <a:latin typeface="Courier New"/>
                          <a:cs typeface="Courier New"/>
                        </a:rPr>
                        <a:t>onclick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5080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5104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Xảy ra khi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nút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chuột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được nhấn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và</a:t>
                      </a:r>
                      <a:r>
                        <a:rPr sz="16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thả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D6E3BC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5" dirty="0">
                          <a:latin typeface="Courier New"/>
                          <a:cs typeface="Courier New"/>
                        </a:rPr>
                        <a:t>ondblclick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7175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05104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Xảy ra khi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nút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chuột là kích</a:t>
                      </a:r>
                      <a:r>
                        <a:rPr sz="16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đúp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F1DCDB"/>
                    </a:solidFill>
                  </a:tcPr>
                </a:tc>
              </a:tr>
              <a:tr h="66602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800" spc="0" dirty="0">
                          <a:latin typeface="Courier New"/>
                          <a:cs typeface="Courier New"/>
                        </a:rPr>
                        <a:t>onmousemove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1493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5104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Xảy ra khi con trỏ chuột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di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chuyển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từ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địa điểm</a:t>
                      </a:r>
                      <a:r>
                        <a:rPr sz="1600" spc="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khác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7960" marB="0">
                    <a:solidFill>
                      <a:srgbClr val="D6E3BC"/>
                    </a:solidFill>
                  </a:tcPr>
                </a:tc>
              </a:tr>
              <a:tr h="5886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800" spc="0" dirty="0">
                          <a:latin typeface="Courier New"/>
                          <a:cs typeface="Courier New"/>
                        </a:rPr>
                        <a:t>onmouseover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34619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05104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Xảy ra khi con trỏ chuột di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chuyển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trên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phần</a:t>
                      </a:r>
                      <a:r>
                        <a:rPr sz="1600" spc="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tử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7960" marB="0">
                    <a:solidFill>
                      <a:srgbClr val="F1DCDB"/>
                    </a:solidFill>
                  </a:tcPr>
                </a:tc>
              </a:tr>
              <a:tr h="56896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800" spc="0" dirty="0">
                          <a:latin typeface="Courier New"/>
                          <a:cs typeface="Courier New"/>
                        </a:rPr>
                        <a:t>onmouseout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1493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5104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Xảy ra khi con trỏ chuột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di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chuyển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ra khỏi các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phần</a:t>
                      </a:r>
                      <a:r>
                        <a:rPr sz="16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tử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7960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90481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670813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sự </a:t>
            </a:r>
            <a:r>
              <a:rPr spc="-11" dirty="0"/>
              <a:t>kiện </a:t>
            </a:r>
            <a:r>
              <a:rPr spc="-35" dirty="0"/>
              <a:t>về </a:t>
            </a:r>
            <a:r>
              <a:rPr dirty="0"/>
              <a:t>chuột</a:t>
            </a:r>
            <a:r>
              <a:rPr spc="-24" dirty="0"/>
              <a:t> </a:t>
            </a:r>
            <a:r>
              <a:rPr spc="-11" dirty="0"/>
              <a:t>2-4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42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348825" y="581785"/>
            <a:ext cx="11639973" cy="5926375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&lt;!DOCTYPE HTML&gt;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&lt;html&gt;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&lt;head&gt;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&lt;title&gt; Reservation &lt;/title&gt;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&lt;script src="form.js"&gt;&lt;/script&gt;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&lt;/head&gt;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&lt;body&gt;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&lt;h2&gt; Hotel Reservation Form&lt;/h2&gt;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&lt;form id="frmreservation"&gt;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     &lt;table&gt;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          &lt;tr&gt;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              &lt;td&gt;&lt;label for="txtName"&gt;Name:&lt;/label&gt;&lt;/td&gt;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              &lt;td&gt;&lt;input id="txtName" type="text" /&gt;&lt;/td&gt;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          &lt;/tr&gt;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          &lt;tr&gt;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              &lt;td&gt; Arrival Date: &lt;/td&gt;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              &lt;td&gt;&lt;input id="txtArrival" type="text" /&gt;&lt;/td&gt;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          &lt;/tr&gt;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          &lt;tr&gt;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               &lt;td&gt; Departure Date: &lt;/td&gt;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               &lt;td&gt;&lt;input id="txtDeparture" type="text" /&gt;&lt;/td&gt;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          &lt;/tr&gt;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30706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670813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sự </a:t>
            </a:r>
            <a:r>
              <a:rPr spc="-11" dirty="0"/>
              <a:t>kiện </a:t>
            </a:r>
            <a:r>
              <a:rPr spc="-35" dirty="0"/>
              <a:t>về </a:t>
            </a:r>
            <a:r>
              <a:rPr dirty="0"/>
              <a:t>chuột</a:t>
            </a:r>
            <a:r>
              <a:rPr spc="-24" dirty="0"/>
              <a:t> </a:t>
            </a:r>
            <a:r>
              <a:rPr spc="-11" dirty="0"/>
              <a:t>3-4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03203" y="819661"/>
            <a:ext cx="11988799" cy="513128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lvl="1">
              <a:spcBef>
                <a:spcPts val="114"/>
              </a:spcBef>
            </a:pPr>
            <a:r>
              <a:rPr lang="vi-VN" sz="1600" spc="-5" dirty="0">
                <a:latin typeface="Courier New"/>
                <a:cs typeface="Courier New"/>
              </a:rPr>
              <a:t>&lt;tr&gt;</a:t>
            </a:r>
          </a:p>
          <a:p>
            <a:pPr lvl="1">
              <a:spcBef>
                <a:spcPts val="114"/>
              </a:spcBef>
            </a:pPr>
            <a:r>
              <a:rPr lang="vi-VN" sz="1600" spc="-5" dirty="0">
                <a:latin typeface="Courier New"/>
                <a:cs typeface="Courier New"/>
              </a:rPr>
              <a:t>    &lt;td&gt; Number of Person: &lt;/td&gt;</a:t>
            </a:r>
          </a:p>
          <a:p>
            <a:pPr lvl="1">
              <a:spcBef>
                <a:spcPts val="114"/>
              </a:spcBef>
            </a:pPr>
            <a:r>
              <a:rPr lang="vi-VN" sz="1600" spc="-5" dirty="0">
                <a:latin typeface="Courier New"/>
                <a:cs typeface="Courier New"/>
              </a:rPr>
              <a:t>    &lt;td&gt;&lt;input id="txtPerson" type="text" maxlength="3" size="3"&gt;&lt;/td&gt;</a:t>
            </a:r>
          </a:p>
          <a:p>
            <a:pPr lvl="1">
              <a:spcBef>
                <a:spcPts val="114"/>
              </a:spcBef>
            </a:pPr>
            <a:r>
              <a:rPr lang="vi-VN" sz="1600" spc="-5" dirty="0">
                <a:latin typeface="Courier New"/>
                <a:cs typeface="Courier New"/>
              </a:rPr>
              <a:t>&lt;/tr&gt;</a:t>
            </a:r>
          </a:p>
          <a:p>
            <a:pPr lvl="1">
              <a:spcBef>
                <a:spcPts val="114"/>
              </a:spcBef>
            </a:pPr>
            <a:r>
              <a:rPr lang="vi-VN" sz="1600" spc="-5" dirty="0">
                <a:latin typeface="Courier New"/>
                <a:cs typeface="Courier New"/>
              </a:rPr>
              <a:t>&lt;tr&gt;</a:t>
            </a:r>
          </a:p>
          <a:p>
            <a:pPr lvl="1">
              <a:spcBef>
                <a:spcPts val="114"/>
              </a:spcBef>
            </a:pPr>
            <a:r>
              <a:rPr lang="vi-VN" sz="1600" spc="-5" dirty="0">
                <a:latin typeface="Courier New"/>
                <a:cs typeface="Courier New"/>
              </a:rPr>
              <a:t>    &lt;td&gt;</a:t>
            </a:r>
          </a:p>
          <a:p>
            <a:pPr lvl="1">
              <a:spcBef>
                <a:spcPts val="114"/>
              </a:spcBef>
            </a:pPr>
            <a:r>
              <a:rPr lang="vi-VN" sz="1600" spc="-5" dirty="0">
                <a:latin typeface="Courier New"/>
                <a:cs typeface="Courier New"/>
              </a:rPr>
              <a:t>       &lt;img id="imgSubmit" width="120px" height="30px" src="submit.jpg" alt="Submit", onmousedown="showImage(this, 'submitdown.jpg');" onmouseup="showImage(this,'submit.jpg');", onclick="frmReservation.submit();"/&gt;</a:t>
            </a:r>
          </a:p>
          <a:p>
            <a:pPr lvl="1">
              <a:spcBef>
                <a:spcPts val="114"/>
              </a:spcBef>
            </a:pPr>
            <a:r>
              <a:rPr lang="vi-VN" sz="1600" spc="-5" dirty="0">
                <a:latin typeface="Courier New"/>
                <a:cs typeface="Courier New"/>
              </a:rPr>
              <a:t>    &lt;/td&gt;</a:t>
            </a:r>
          </a:p>
          <a:p>
            <a:pPr lvl="1">
              <a:spcBef>
                <a:spcPts val="114"/>
              </a:spcBef>
            </a:pPr>
            <a:r>
              <a:rPr lang="vi-VN" sz="1600" spc="-5" dirty="0">
                <a:latin typeface="Courier New"/>
                <a:cs typeface="Courier New"/>
              </a:rPr>
              <a:t>    &lt;td&gt;</a:t>
            </a:r>
          </a:p>
          <a:p>
            <a:pPr lvl="1">
              <a:spcBef>
                <a:spcPts val="114"/>
              </a:spcBef>
            </a:pPr>
            <a:r>
              <a:rPr lang="vi-VN" sz="1600" spc="-5" dirty="0">
                <a:latin typeface="Courier New"/>
                <a:cs typeface="Courier New"/>
              </a:rPr>
              <a:t>        &lt;img id="imgSubmit" width="120px" height="30px" src="reset.jpg" alt="Reset", onmousedown="showImage(this, 'resetdown.jpg');" onmouseup="showImage(this, 'reset.jpg');",onclick="frmReservation.reset();"/&gt;</a:t>
            </a:r>
          </a:p>
          <a:p>
            <a:pPr lvl="1">
              <a:spcBef>
                <a:spcPts val="114"/>
              </a:spcBef>
            </a:pPr>
            <a:r>
              <a:rPr lang="vi-VN" sz="1600" spc="-5" dirty="0">
                <a:latin typeface="Courier New"/>
                <a:cs typeface="Courier New"/>
              </a:rPr>
              <a:t>    &lt;/td&gt;</a:t>
            </a:r>
          </a:p>
          <a:p>
            <a:pPr lvl="1">
              <a:spcBef>
                <a:spcPts val="114"/>
              </a:spcBef>
            </a:pPr>
            <a:r>
              <a:rPr lang="vi-VN" sz="1600" spc="-5" dirty="0">
                <a:latin typeface="Courier New"/>
                <a:cs typeface="Courier New"/>
              </a:rPr>
              <a:t>&lt;/tr&gt;</a:t>
            </a:r>
          </a:p>
          <a:p>
            <a:pPr>
              <a:spcBef>
                <a:spcPts val="114"/>
              </a:spcBef>
            </a:pPr>
            <a:r>
              <a:rPr lang="vi-VN" sz="1600" spc="-5" dirty="0">
                <a:latin typeface="Courier New"/>
                <a:cs typeface="Courier New"/>
              </a:rPr>
              <a:t>&lt;/table&gt;</a:t>
            </a:r>
          </a:p>
          <a:p>
            <a:pPr>
              <a:spcBef>
                <a:spcPts val="114"/>
              </a:spcBef>
            </a:pPr>
            <a:r>
              <a:rPr lang="vi-VN" sz="1600" spc="-5" dirty="0">
                <a:latin typeface="Courier New"/>
                <a:cs typeface="Courier New"/>
              </a:rPr>
              <a:t>&lt;/form&gt;</a:t>
            </a:r>
          </a:p>
          <a:p>
            <a:pPr>
              <a:spcBef>
                <a:spcPts val="114"/>
              </a:spcBef>
            </a:pPr>
            <a:r>
              <a:rPr lang="vi-VN" sz="1600" spc="-5" dirty="0">
                <a:latin typeface="Courier New"/>
                <a:cs typeface="Courier New"/>
              </a:rPr>
              <a:t>&lt;/body&gt;</a:t>
            </a:r>
          </a:p>
          <a:p>
            <a:pPr>
              <a:spcBef>
                <a:spcPts val="114"/>
              </a:spcBef>
            </a:pPr>
            <a:r>
              <a:rPr lang="vi-VN" sz="1600" spc="-5" dirty="0">
                <a:latin typeface="Courier New"/>
                <a:cs typeface="Courier New"/>
              </a:rPr>
              <a:t>&lt;/html&gt;</a:t>
            </a:r>
            <a:endParaRPr sz="1600" dirty="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862630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670813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sự </a:t>
            </a:r>
            <a:r>
              <a:rPr spc="-11" dirty="0"/>
              <a:t>kiện </a:t>
            </a:r>
            <a:r>
              <a:rPr spc="-35" dirty="0"/>
              <a:t>về </a:t>
            </a:r>
            <a:r>
              <a:rPr dirty="0"/>
              <a:t>chuột</a:t>
            </a:r>
            <a:r>
              <a:rPr spc="-24" dirty="0"/>
              <a:t> </a:t>
            </a:r>
            <a:r>
              <a:rPr spc="-11" dirty="0"/>
              <a:t>4-4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48829" y="785586"/>
            <a:ext cx="10909299" cy="2530593"/>
          </a:xfrm>
          <a:prstGeom prst="rect">
            <a:avLst/>
          </a:prstGeom>
        </p:spPr>
        <p:txBody>
          <a:bodyPr vert="horz" wrap="square" lIns="0" tIns="142839" rIns="0" bIns="0" rtlCol="0">
            <a:spAutoFit/>
          </a:bodyPr>
          <a:lstStyle/>
          <a:p>
            <a:pPr marL="341610" indent="-326493">
              <a:spcBef>
                <a:spcPts val="112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số câu liên quan </a:t>
            </a:r>
            <a:r>
              <a:rPr spc="5" dirty="0">
                <a:latin typeface="Calibri"/>
                <a:cs typeface="Calibri"/>
              </a:rPr>
              <a:t>chứng minh </a:t>
            </a:r>
            <a:r>
              <a:rPr dirty="0">
                <a:latin typeface="Calibri"/>
                <a:cs typeface="Calibri"/>
              </a:rPr>
              <a:t>việc </a:t>
            </a:r>
            <a:r>
              <a:rPr spc="-5" dirty="0">
                <a:latin typeface="Calibri"/>
                <a:cs typeface="Calibri"/>
              </a:rPr>
              <a:t>tải </a:t>
            </a:r>
            <a:r>
              <a:rPr dirty="0">
                <a:latin typeface="Calibri"/>
                <a:cs typeface="Calibri"/>
              </a:rPr>
              <a:t>các hình </a:t>
            </a:r>
            <a:r>
              <a:rPr spc="5" dirty="0">
                <a:latin typeface="Calibri"/>
                <a:cs typeface="Calibri"/>
              </a:rPr>
              <a:t>ảnh </a:t>
            </a:r>
            <a:r>
              <a:rPr dirty="0">
                <a:latin typeface="Calibri"/>
                <a:cs typeface="Calibri"/>
              </a:rPr>
              <a:t>trong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spc="-5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</a:t>
            </a:r>
            <a:r>
              <a:rPr spc="-2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JavaScript.</a:t>
            </a:r>
            <a:endParaRPr>
              <a:latin typeface="Calibri"/>
              <a:cs typeface="Calibri"/>
            </a:endParaRPr>
          </a:p>
          <a:p>
            <a:pPr marL="613686">
              <a:spcBef>
                <a:spcPts val="838"/>
              </a:spcBef>
            </a:pPr>
            <a:r>
              <a:rPr sz="1900" spc="-5" dirty="0">
                <a:latin typeface="Courier New"/>
                <a:cs typeface="Courier New"/>
              </a:rPr>
              <a:t>function showImage(object,url)</a:t>
            </a:r>
            <a:endParaRPr sz="1900">
              <a:latin typeface="Courier New"/>
              <a:cs typeface="Courier New"/>
            </a:endParaRPr>
          </a:p>
          <a:p>
            <a:pPr marL="613686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marL="1049011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object.src=url;</a:t>
            </a:r>
            <a:endParaRPr sz="1900">
              <a:latin typeface="Courier New"/>
              <a:cs typeface="Courier New"/>
            </a:endParaRPr>
          </a:p>
          <a:p>
            <a:pPr marL="613686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  <a:p>
            <a:pPr marL="341610" marR="435325" indent="-326493">
              <a:lnSpc>
                <a:spcPct val="85600"/>
              </a:lnSpc>
              <a:spcBef>
                <a:spcPts val="119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  <a:tab pos="5185357" algn="l"/>
                <a:tab pos="5511850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sẽ hiển thị</a:t>
            </a:r>
            <a:r>
              <a:rPr spc="-9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đầu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ra	</a:t>
            </a:r>
            <a:r>
              <a:rPr sz="4900" spc="-8" baseline="-16865" dirty="0">
                <a:solidFill>
                  <a:srgbClr val="AC1317"/>
                </a:solidFill>
                <a:latin typeface="Wingdings"/>
                <a:cs typeface="Wingdings"/>
              </a:rPr>
              <a:t></a:t>
            </a:r>
            <a:r>
              <a:rPr sz="4900" spc="-8" baseline="-16865" dirty="0">
                <a:solidFill>
                  <a:srgbClr val="AC1317"/>
                </a:solidFill>
                <a:latin typeface="Times New Roman"/>
                <a:cs typeface="Times New Roman"/>
              </a:rPr>
              <a:t> </a:t>
            </a:r>
            <a:r>
              <a:rPr dirty="0">
                <a:latin typeface="Calibri"/>
                <a:cs typeface="Calibri"/>
              </a:rPr>
              <a:t>Hình 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sẽ hiển thị </a:t>
            </a:r>
            <a:r>
              <a:rPr spc="-19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quả 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mouseup.		trên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mousedown.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1199" y="3200402"/>
            <a:ext cx="4470400" cy="304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02401" y="3200402"/>
            <a:ext cx="4173727" cy="304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41280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4" y="98206"/>
            <a:ext cx="8424334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spc="-5" dirty="0"/>
              <a:t>Các sự kiên </a:t>
            </a:r>
            <a:r>
              <a:rPr spc="-19" dirty="0"/>
              <a:t>Focus </a:t>
            </a:r>
            <a:r>
              <a:rPr spc="-30" dirty="0"/>
              <a:t>và </a:t>
            </a:r>
            <a:r>
              <a:rPr spc="-5" dirty="0"/>
              <a:t>Selection</a:t>
            </a:r>
            <a:r>
              <a:rPr dirty="0"/>
              <a:t> </a:t>
            </a:r>
            <a:r>
              <a:rPr dirty="0" smtClean="0"/>
              <a:t>1-</a:t>
            </a:r>
            <a:r>
              <a:rPr lang="en-US" dirty="0" smtClean="0"/>
              <a:t>5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48826" y="846209"/>
            <a:ext cx="10809394" cy="1683998"/>
          </a:xfrm>
          <a:prstGeom prst="rect">
            <a:avLst/>
          </a:prstGeom>
        </p:spPr>
        <p:txBody>
          <a:bodyPr vert="horz" wrap="square" lIns="0" tIns="37032" rIns="0" bIns="0" rtlCol="0">
            <a:spAutoFit/>
          </a:bodyPr>
          <a:lstStyle/>
          <a:p>
            <a:pPr marL="341610" indent="-326493">
              <a:spcBef>
                <a:spcPts val="29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Các sự kiện </a:t>
            </a:r>
            <a:r>
              <a:rPr spc="-5" dirty="0">
                <a:latin typeface="Calibri"/>
                <a:cs typeface="Calibri"/>
              </a:rPr>
              <a:t>focus xác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khi các phần </a:t>
            </a:r>
            <a:r>
              <a:rPr spc="5" dirty="0">
                <a:latin typeface="Calibri"/>
                <a:cs typeface="Calibri"/>
              </a:rPr>
              <a:t>tử được </a:t>
            </a:r>
            <a:r>
              <a:rPr dirty="0">
                <a:latin typeface="Calibri"/>
                <a:cs typeface="Calibri"/>
              </a:rPr>
              <a:t>kích hoạt hoặc nhận con</a:t>
            </a:r>
            <a:r>
              <a:rPr spc="-22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trỏ.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35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Các sự kiện selection </a:t>
            </a:r>
            <a:r>
              <a:rPr spc="-19" dirty="0">
                <a:latin typeface="Calibri"/>
                <a:cs typeface="Calibri"/>
              </a:rPr>
              <a:t>xảy ra </a:t>
            </a:r>
            <a:r>
              <a:rPr dirty="0">
                <a:latin typeface="Calibri"/>
                <a:cs typeface="Calibri"/>
              </a:rPr>
              <a:t>khi lựa </a:t>
            </a:r>
            <a:r>
              <a:rPr spc="5" dirty="0">
                <a:latin typeface="Calibri"/>
                <a:cs typeface="Calibri"/>
              </a:rPr>
              <a:t>chọn một </a:t>
            </a:r>
            <a:r>
              <a:rPr dirty="0">
                <a:latin typeface="Calibri"/>
                <a:cs typeface="Calibri"/>
              </a:rPr>
              <a:t>thành phần hoặc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17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một</a:t>
            </a:r>
            <a:endParaRPr>
              <a:latin typeface="Calibri"/>
              <a:cs typeface="Calibri"/>
            </a:endParaRPr>
          </a:p>
          <a:p>
            <a:pPr marL="341610">
              <a:spcBef>
                <a:spcPts val="1357"/>
              </a:spcBef>
            </a:pPr>
            <a:r>
              <a:rPr dirty="0">
                <a:latin typeface="Calibri"/>
                <a:cs typeface="Calibri"/>
              </a:rPr>
              <a:t>phần </a:t>
            </a:r>
            <a:r>
              <a:rPr spc="5" dirty="0">
                <a:latin typeface="Calibri"/>
                <a:cs typeface="Calibri"/>
              </a:rPr>
              <a:t>tử </a:t>
            </a:r>
            <a:r>
              <a:rPr dirty="0">
                <a:latin typeface="Calibri"/>
                <a:cs typeface="Calibri"/>
              </a:rPr>
              <a:t>trong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spc="-5" dirty="0">
                <a:latin typeface="Calibri"/>
                <a:cs typeface="Calibri"/>
              </a:rPr>
              <a:t>trang </a:t>
            </a:r>
            <a:r>
              <a:rPr spc="-11" dirty="0">
                <a:latin typeface="Calibri"/>
                <a:cs typeface="Calibri"/>
              </a:rPr>
              <a:t>Web </a:t>
            </a:r>
            <a:r>
              <a:rPr spc="5" dirty="0">
                <a:latin typeface="Calibri"/>
                <a:cs typeface="Calibri"/>
              </a:rPr>
              <a:t>được</a:t>
            </a:r>
            <a:r>
              <a:rPr spc="-12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chọn.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36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sự </a:t>
            </a:r>
            <a:r>
              <a:rPr spc="-5" dirty="0">
                <a:latin typeface="Calibri"/>
                <a:cs typeface="Calibri"/>
              </a:rPr>
              <a:t>focus và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selection.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1041" y="2659380"/>
            <a:ext cx="10105136" cy="36377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79025"/>
              </p:ext>
            </p:extLst>
          </p:nvPr>
        </p:nvGraphicFramePr>
        <p:xfrm>
          <a:off x="711203" y="2667000"/>
          <a:ext cx="10059244" cy="3614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1051"/>
                <a:gridCol w="7558193"/>
              </a:tblGrid>
              <a:tr h="700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Sự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kiện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04775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634" marB="0">
                    <a:solidFill>
                      <a:srgbClr val="943735"/>
                    </a:solidFill>
                  </a:tcPr>
                </a:tc>
              </a:tr>
              <a:tr h="56832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onfoucs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9748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Xảy ra khi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một phần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tử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nhận được</a:t>
                      </a:r>
                      <a:r>
                        <a:rPr sz="16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focus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541" marB="0">
                    <a:solidFill>
                      <a:srgbClr val="D6E3BC"/>
                    </a:solidFill>
                  </a:tcPr>
                </a:tc>
              </a:tr>
              <a:tr h="5981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onblur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3017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9748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Xảy ra khi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một phần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tử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mất</a:t>
                      </a:r>
                      <a:r>
                        <a:rPr sz="16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focus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541" marB="0">
                    <a:solidFill>
                      <a:srgbClr val="F1DCDB"/>
                    </a:solidFill>
                  </a:tcPr>
                </a:tc>
              </a:tr>
              <a:tr h="56896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onselectstart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3017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9748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Xảy ra khi lựa chọn của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một phần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tử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bắt</a:t>
                      </a:r>
                      <a:r>
                        <a:rPr sz="16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đầu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541" marB="0">
                    <a:solidFill>
                      <a:srgbClr val="D6E3BC"/>
                    </a:solidFill>
                  </a:tcPr>
                </a:tc>
              </a:tr>
              <a:tr h="56896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onselect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3017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9748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Xảy ra khi lựa chọn hiện tại thay</a:t>
                      </a:r>
                      <a:r>
                        <a:rPr sz="16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đổi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541" marB="0">
                    <a:solidFill>
                      <a:srgbClr val="F1DCDB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ondragstart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6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Xảy ra khi các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phần được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chọn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di</a:t>
                      </a:r>
                      <a:r>
                        <a:rPr sz="16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chuyển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8590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19954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4" y="98206"/>
            <a:ext cx="8424334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spc="-5" dirty="0"/>
              <a:t>Các sự kiên </a:t>
            </a:r>
            <a:r>
              <a:rPr spc="-19" dirty="0"/>
              <a:t>Focus </a:t>
            </a:r>
            <a:r>
              <a:rPr spc="-30" dirty="0"/>
              <a:t>và </a:t>
            </a:r>
            <a:r>
              <a:rPr spc="-5" dirty="0"/>
              <a:t>Selection</a:t>
            </a:r>
            <a:r>
              <a:rPr dirty="0"/>
              <a:t> </a:t>
            </a:r>
            <a:r>
              <a:rPr dirty="0" smtClean="0"/>
              <a:t>2-</a:t>
            </a:r>
            <a:r>
              <a:rPr lang="en-US" dirty="0" smtClean="0"/>
              <a:t>5</a:t>
            </a:r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48826" y="790060"/>
            <a:ext cx="11639973" cy="5288171"/>
          </a:xfrm>
          <a:prstGeom prst="rect">
            <a:avLst/>
          </a:prstGeom>
        </p:spPr>
        <p:txBody>
          <a:bodyPr vert="horz" wrap="square" lIns="0" tIns="116388" rIns="0" bIns="0" rtlCol="0">
            <a:spAutoFit/>
          </a:bodyPr>
          <a:lstStyle/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smtClean="0">
                <a:latin typeface="Courier New"/>
                <a:cs typeface="Courier New"/>
              </a:rPr>
              <a:t>&lt;!</a:t>
            </a:r>
            <a:r>
              <a:rPr lang="vi-VN" sz="1600" dirty="0">
                <a:latin typeface="Courier New"/>
                <a:cs typeface="Courier New"/>
              </a:rPr>
              <a:t>DOCTYPE HTML&gt;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&lt;html&gt;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&lt;head&gt;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&lt;title&gt; Reservation &lt;/title&gt;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&lt;script&gt; 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function showStyle(field) { 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	field.style.backgroundColor = '#FFFFCC';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} 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function hideStyle(field) {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	field.style.backgroundColor = '#FFFFFF';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}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function setFontStyle(field) {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	field.style.fontWeight = 'bold';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	field.style.fontFamily = 'Arial';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} 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&lt;/script&gt; 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&lt;/head&gt; 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&lt;body&gt; 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&lt;h2&gt; Feedback Form&lt;/h2&gt; 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&lt;form id="frmreservation"&gt; 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&lt;table&gt;</a:t>
            </a:r>
            <a:endParaRPr sz="1600" baseline="19097" dirty="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16214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4" y="98206"/>
            <a:ext cx="8424334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spc="-5" dirty="0"/>
              <a:t>Các sự kiên </a:t>
            </a:r>
            <a:r>
              <a:rPr spc="-19" dirty="0"/>
              <a:t>Focus </a:t>
            </a:r>
            <a:r>
              <a:rPr spc="-30" dirty="0"/>
              <a:t>và </a:t>
            </a:r>
            <a:r>
              <a:rPr spc="-5" dirty="0"/>
              <a:t>Selection</a:t>
            </a:r>
            <a:r>
              <a:rPr dirty="0"/>
              <a:t> </a:t>
            </a:r>
            <a:r>
              <a:rPr dirty="0" smtClean="0"/>
              <a:t>3-</a:t>
            </a:r>
            <a:r>
              <a:rPr lang="en-US" dirty="0" smtClean="0"/>
              <a:t>5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47</a:t>
            </a:fld>
            <a:endParaRPr dirty="0"/>
          </a:p>
        </p:txBody>
      </p:sp>
      <p:sp>
        <p:nvSpPr>
          <p:cNvPr id="9" name="object 6"/>
          <p:cNvSpPr txBox="1"/>
          <p:nvPr/>
        </p:nvSpPr>
        <p:spPr>
          <a:xfrm>
            <a:off x="348826" y="685801"/>
            <a:ext cx="11639973" cy="5041950"/>
          </a:xfrm>
          <a:prstGeom prst="rect">
            <a:avLst/>
          </a:prstGeom>
        </p:spPr>
        <p:txBody>
          <a:bodyPr vert="horz" wrap="square" lIns="0" tIns="116388" rIns="0" bIns="0" rtlCol="0">
            <a:spAutoFit/>
          </a:bodyPr>
          <a:lstStyle/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en-US" sz="1600" dirty="0">
                <a:latin typeface="Courier New"/>
                <a:cs typeface="Courier New"/>
              </a:rPr>
              <a:t>			</a:t>
            </a:r>
            <a:r>
              <a:rPr lang="vi-VN" sz="1600" dirty="0">
                <a:latin typeface="Courier New"/>
                <a:cs typeface="Courier New"/>
              </a:rPr>
              <a:t>&lt;tr&gt; 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</a:t>
            </a:r>
            <a:r>
              <a:rPr lang="en-US" sz="1600" dirty="0">
                <a:latin typeface="Courier New"/>
                <a:cs typeface="Courier New"/>
              </a:rPr>
              <a:t>			</a:t>
            </a:r>
            <a:r>
              <a:rPr lang="vi-VN" sz="1600" dirty="0">
                <a:latin typeface="Courier New"/>
                <a:cs typeface="Courier New"/>
              </a:rPr>
              <a:t>&lt;td&gt;&lt;label for="txtName"&gt;Name:&lt;/label&gt;&lt;/td&gt;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</a:t>
            </a:r>
            <a:r>
              <a:rPr lang="en-US" sz="1600" dirty="0">
                <a:latin typeface="Courier New"/>
                <a:cs typeface="Courier New"/>
              </a:rPr>
              <a:t>			</a:t>
            </a:r>
            <a:r>
              <a:rPr lang="vi-VN" sz="1600" dirty="0">
                <a:latin typeface="Courier New"/>
                <a:cs typeface="Courier New"/>
              </a:rPr>
              <a:t>&lt;td&gt;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</a:t>
            </a:r>
            <a:r>
              <a:rPr lang="en-US" sz="1600" dirty="0">
                <a:latin typeface="Courier New"/>
                <a:cs typeface="Courier New"/>
              </a:rPr>
              <a:t>				</a:t>
            </a:r>
            <a:r>
              <a:rPr lang="vi-VN" sz="1600" dirty="0">
                <a:latin typeface="Courier New"/>
                <a:cs typeface="Courier New"/>
              </a:rPr>
              <a:t>&lt;input id="txtName" type="text" onfocus="showStyle(this);" onblur="hideStyle(this);" onselect="setFontStyle(this);" /&gt;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</a:t>
            </a:r>
            <a:r>
              <a:rPr lang="en-US" sz="1600" dirty="0">
                <a:latin typeface="Courier New"/>
                <a:cs typeface="Courier New"/>
              </a:rPr>
              <a:t>			</a:t>
            </a:r>
            <a:r>
              <a:rPr lang="vi-VN" sz="1600" dirty="0">
                <a:latin typeface="Courier New"/>
                <a:cs typeface="Courier New"/>
              </a:rPr>
              <a:t>&lt;/td&gt;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en-US" sz="1600" dirty="0">
                <a:latin typeface="Courier New"/>
                <a:cs typeface="Courier New"/>
              </a:rPr>
              <a:t>			</a:t>
            </a:r>
            <a:r>
              <a:rPr lang="vi-VN" sz="1600" dirty="0">
                <a:latin typeface="Courier New"/>
                <a:cs typeface="Courier New"/>
              </a:rPr>
              <a:t>&lt;/tr&gt;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en-US" sz="1600" dirty="0">
                <a:latin typeface="Courier New"/>
                <a:cs typeface="Courier New"/>
              </a:rPr>
              <a:t>			</a:t>
            </a:r>
            <a:r>
              <a:rPr lang="vi-VN" sz="1600" dirty="0">
                <a:latin typeface="Courier New"/>
                <a:cs typeface="Courier New"/>
              </a:rPr>
              <a:t>&lt;tr&gt;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		&lt;td&gt;&lt;label for="txtEmail"&gt;E-mail:&lt;/label&gt;&lt;/td&gt;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		&lt;td&gt;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			&lt;input id="txtEmail" type="text" onfocus="showStyle(this);" onblur="hideStyle(this);" onselect="setFontStyle(this);" /&gt;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		&lt;/td&gt;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	&lt;/tr&gt;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	&lt;tr&gt;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		&lt;td&gt;&lt;label for="txtComment"&gt;Comment:&lt;/label&gt;&lt;/td&gt;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		&lt;td&gt;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			&lt;textarea id="txtComment" cols="15" rows="3" onfocus="showStyle(this);"   onblur="hideStyle(this);" onselect="setFontStyle(this);"&gt;&lt;/textarea&gt;</a:t>
            </a:r>
            <a:endParaRPr sz="1600" baseline="19097" dirty="0"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10626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4" y="98206"/>
            <a:ext cx="8424334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spc="-5" dirty="0"/>
              <a:t>Các sự kiên </a:t>
            </a:r>
            <a:r>
              <a:rPr spc="-19" dirty="0"/>
              <a:t>Focus </a:t>
            </a:r>
            <a:r>
              <a:rPr spc="-30" dirty="0"/>
              <a:t>và </a:t>
            </a:r>
            <a:r>
              <a:rPr spc="-5" dirty="0"/>
              <a:t>Selection</a:t>
            </a:r>
            <a:r>
              <a:rPr dirty="0"/>
              <a:t> </a:t>
            </a:r>
            <a:r>
              <a:rPr lang="en-US" dirty="0" smtClean="0"/>
              <a:t>4</a:t>
            </a:r>
            <a:r>
              <a:rPr dirty="0" smtClean="0"/>
              <a:t>-</a:t>
            </a:r>
            <a:r>
              <a:rPr lang="en-US" dirty="0" smtClean="0"/>
              <a:t>5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48</a:t>
            </a:fld>
            <a:endParaRPr dirty="0"/>
          </a:p>
        </p:txBody>
      </p:sp>
      <p:sp>
        <p:nvSpPr>
          <p:cNvPr id="9" name="object 6"/>
          <p:cNvSpPr txBox="1"/>
          <p:nvPr/>
        </p:nvSpPr>
        <p:spPr>
          <a:xfrm>
            <a:off x="348826" y="790058"/>
            <a:ext cx="11639973" cy="3333790"/>
          </a:xfrm>
          <a:prstGeom prst="rect">
            <a:avLst/>
          </a:prstGeom>
        </p:spPr>
        <p:txBody>
          <a:bodyPr vert="horz" wrap="square" lIns="0" tIns="116388" rIns="0" bIns="0" rtlCol="0">
            <a:spAutoFit/>
          </a:bodyPr>
          <a:lstStyle/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900" dirty="0">
                <a:latin typeface="Courier New"/>
                <a:cs typeface="Courier New"/>
              </a:rPr>
              <a:t>				&lt;/td&gt;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900" dirty="0">
                <a:latin typeface="Courier New"/>
                <a:cs typeface="Courier New"/>
              </a:rPr>
              <a:t>			&lt;/tr&gt;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900" dirty="0">
                <a:latin typeface="Courier New"/>
                <a:cs typeface="Courier New"/>
              </a:rPr>
              <a:t>			&lt;tr&gt;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900" dirty="0">
                <a:latin typeface="Courier New"/>
                <a:cs typeface="Courier New"/>
              </a:rPr>
              <a:t>				&lt;td&gt;&lt;input id="btnSubmit" type="button" type="button" value="Submit" /&gt;&lt;/td&gt;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900" dirty="0">
                <a:latin typeface="Courier New"/>
                <a:cs typeface="Courier New"/>
              </a:rPr>
              <a:t>				&lt;td&gt;&lt;input id="btnReset"  type="reset" /&gt;&lt;/td&gt;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900" dirty="0">
                <a:latin typeface="Courier New"/>
                <a:cs typeface="Courier New"/>
              </a:rPr>
              <a:t>			&lt;/tr&gt;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900" dirty="0">
                <a:latin typeface="Courier New"/>
                <a:cs typeface="Courier New"/>
              </a:rPr>
              <a:t>		&lt;/table&gt;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900" dirty="0">
                <a:latin typeface="Courier New"/>
                <a:cs typeface="Courier New"/>
              </a:rPr>
              <a:t>	&lt;/form&gt;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900" dirty="0">
                <a:latin typeface="Courier New"/>
                <a:cs typeface="Courier New"/>
              </a:rPr>
              <a:t>&lt;/body&gt;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900" dirty="0">
                <a:latin typeface="Courier New"/>
                <a:cs typeface="Courier New"/>
              </a:rPr>
              <a:t>&lt;/html&gt;</a:t>
            </a:r>
            <a:endParaRPr sz="3000" baseline="19097" dirty="0"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694588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4" y="98206"/>
            <a:ext cx="8424334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spc="-5" dirty="0"/>
              <a:t>Các sự kiên </a:t>
            </a:r>
            <a:r>
              <a:rPr spc="-19" dirty="0"/>
              <a:t>Focus </a:t>
            </a:r>
            <a:r>
              <a:rPr spc="-30" dirty="0"/>
              <a:t>và </a:t>
            </a:r>
            <a:r>
              <a:rPr spc="-5" dirty="0"/>
              <a:t>Selection</a:t>
            </a:r>
            <a:r>
              <a:rPr dirty="0"/>
              <a:t> </a:t>
            </a:r>
            <a:r>
              <a:rPr lang="en-US" dirty="0" smtClean="0"/>
              <a:t>5</a:t>
            </a:r>
            <a:r>
              <a:rPr dirty="0" smtClean="0"/>
              <a:t>-</a:t>
            </a:r>
            <a:r>
              <a:rPr lang="en-US" dirty="0" smtClean="0"/>
              <a:t>5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5" y="814197"/>
            <a:ext cx="1378374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 err="1">
                <a:latin typeface="Calibri"/>
                <a:cs typeface="Calibri"/>
              </a:rPr>
              <a:t>Kết</a:t>
            </a:r>
            <a:r>
              <a:rPr spc="-84" dirty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quả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9" y="1447801"/>
            <a:ext cx="7561071" cy="419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6191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15211"/>
            <a:ext cx="3478953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Scripting</a:t>
            </a:r>
            <a:r>
              <a:rPr spc="-60" dirty="0"/>
              <a:t> </a:t>
            </a:r>
            <a:r>
              <a:rPr spc="-5" dirty="0"/>
              <a:t>3-3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5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017016" y="1410460"/>
            <a:ext cx="10870184" cy="943611"/>
          </a:xfrm>
          <a:custGeom>
            <a:avLst/>
            <a:gdLst/>
            <a:ahLst/>
            <a:cxnLst/>
            <a:rect l="l" t="t" r="r" b="b"/>
            <a:pathLst>
              <a:path w="7620000" h="943610">
                <a:moveTo>
                  <a:pt x="0" y="943356"/>
                </a:moveTo>
                <a:lnTo>
                  <a:pt x="7620000" y="943356"/>
                </a:lnTo>
                <a:lnTo>
                  <a:pt x="7620000" y="0"/>
                </a:lnTo>
                <a:lnTo>
                  <a:pt x="0" y="0"/>
                </a:lnTo>
                <a:lnTo>
                  <a:pt x="0" y="943356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7016" y="1410460"/>
            <a:ext cx="10870184" cy="943611"/>
          </a:xfrm>
          <a:custGeom>
            <a:avLst/>
            <a:gdLst/>
            <a:ahLst/>
            <a:cxnLst/>
            <a:rect l="l" t="t" r="r" b="b"/>
            <a:pathLst>
              <a:path w="7620000" h="943610">
                <a:moveTo>
                  <a:pt x="0" y="943356"/>
                </a:moveTo>
                <a:lnTo>
                  <a:pt x="7620000" y="943356"/>
                </a:lnTo>
                <a:lnTo>
                  <a:pt x="7620000" y="0"/>
                </a:lnTo>
                <a:lnTo>
                  <a:pt x="0" y="0"/>
                </a:lnTo>
                <a:lnTo>
                  <a:pt x="0" y="943356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1815" y="1233679"/>
            <a:ext cx="6986694" cy="490856"/>
          </a:xfrm>
          <a:custGeom>
            <a:avLst/>
            <a:gdLst/>
            <a:ahLst/>
            <a:cxnLst/>
            <a:rect l="l" t="t" r="r" b="b"/>
            <a:pathLst>
              <a:path w="5240020" h="490855">
                <a:moveTo>
                  <a:pt x="5157724" y="0"/>
                </a:moveTo>
                <a:lnTo>
                  <a:pt x="81787" y="0"/>
                </a:lnTo>
                <a:lnTo>
                  <a:pt x="49950" y="6421"/>
                </a:lnTo>
                <a:lnTo>
                  <a:pt x="23953" y="23939"/>
                </a:lnTo>
                <a:lnTo>
                  <a:pt x="6426" y="49934"/>
                </a:lnTo>
                <a:lnTo>
                  <a:pt x="0" y="81787"/>
                </a:lnTo>
                <a:lnTo>
                  <a:pt x="0" y="408939"/>
                </a:lnTo>
                <a:lnTo>
                  <a:pt x="6426" y="440793"/>
                </a:lnTo>
                <a:lnTo>
                  <a:pt x="23953" y="466788"/>
                </a:lnTo>
                <a:lnTo>
                  <a:pt x="49950" y="484306"/>
                </a:lnTo>
                <a:lnTo>
                  <a:pt x="81787" y="490727"/>
                </a:lnTo>
                <a:lnTo>
                  <a:pt x="5157724" y="490727"/>
                </a:lnTo>
                <a:lnTo>
                  <a:pt x="5189577" y="484306"/>
                </a:lnTo>
                <a:lnTo>
                  <a:pt x="5215572" y="466788"/>
                </a:lnTo>
                <a:lnTo>
                  <a:pt x="5233090" y="440793"/>
                </a:lnTo>
                <a:lnTo>
                  <a:pt x="5239512" y="408939"/>
                </a:lnTo>
                <a:lnTo>
                  <a:pt x="5239512" y="81787"/>
                </a:lnTo>
                <a:lnTo>
                  <a:pt x="5233090" y="49934"/>
                </a:lnTo>
                <a:lnTo>
                  <a:pt x="5215572" y="23939"/>
                </a:lnTo>
                <a:lnTo>
                  <a:pt x="5189577" y="6421"/>
                </a:lnTo>
                <a:lnTo>
                  <a:pt x="515772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1815" y="1233679"/>
            <a:ext cx="6986694" cy="490856"/>
          </a:xfrm>
          <a:custGeom>
            <a:avLst/>
            <a:gdLst/>
            <a:ahLst/>
            <a:cxnLst/>
            <a:rect l="l" t="t" r="r" b="b"/>
            <a:pathLst>
              <a:path w="5240020" h="490855">
                <a:moveTo>
                  <a:pt x="0" y="81787"/>
                </a:moveTo>
                <a:lnTo>
                  <a:pt x="6426" y="49934"/>
                </a:lnTo>
                <a:lnTo>
                  <a:pt x="23953" y="23939"/>
                </a:lnTo>
                <a:lnTo>
                  <a:pt x="49950" y="6421"/>
                </a:lnTo>
                <a:lnTo>
                  <a:pt x="81787" y="0"/>
                </a:lnTo>
                <a:lnTo>
                  <a:pt x="5157724" y="0"/>
                </a:lnTo>
                <a:lnTo>
                  <a:pt x="5189577" y="6421"/>
                </a:lnTo>
                <a:lnTo>
                  <a:pt x="5215572" y="23939"/>
                </a:lnTo>
                <a:lnTo>
                  <a:pt x="5233090" y="49934"/>
                </a:lnTo>
                <a:lnTo>
                  <a:pt x="5239512" y="81787"/>
                </a:lnTo>
                <a:lnTo>
                  <a:pt x="5239512" y="408939"/>
                </a:lnTo>
                <a:lnTo>
                  <a:pt x="5233090" y="440793"/>
                </a:lnTo>
                <a:lnTo>
                  <a:pt x="5215572" y="466788"/>
                </a:lnTo>
                <a:lnTo>
                  <a:pt x="5189577" y="484306"/>
                </a:lnTo>
                <a:lnTo>
                  <a:pt x="5157724" y="490727"/>
                </a:lnTo>
                <a:lnTo>
                  <a:pt x="81787" y="490727"/>
                </a:lnTo>
                <a:lnTo>
                  <a:pt x="49950" y="484306"/>
                </a:lnTo>
                <a:lnTo>
                  <a:pt x="23953" y="466788"/>
                </a:lnTo>
                <a:lnTo>
                  <a:pt x="6426" y="440793"/>
                </a:lnTo>
                <a:lnTo>
                  <a:pt x="0" y="408939"/>
                </a:lnTo>
                <a:lnTo>
                  <a:pt x="0" y="8178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7016" y="2638805"/>
            <a:ext cx="10870184" cy="943611"/>
          </a:xfrm>
          <a:custGeom>
            <a:avLst/>
            <a:gdLst/>
            <a:ahLst/>
            <a:cxnLst/>
            <a:rect l="l" t="t" r="r" b="b"/>
            <a:pathLst>
              <a:path w="7620000" h="943610">
                <a:moveTo>
                  <a:pt x="0" y="943356"/>
                </a:moveTo>
                <a:lnTo>
                  <a:pt x="7620000" y="943356"/>
                </a:lnTo>
                <a:lnTo>
                  <a:pt x="7620000" y="0"/>
                </a:lnTo>
                <a:lnTo>
                  <a:pt x="0" y="0"/>
                </a:lnTo>
                <a:lnTo>
                  <a:pt x="0" y="943356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49784" y="2638805"/>
            <a:ext cx="10837416" cy="943611"/>
          </a:xfrm>
          <a:custGeom>
            <a:avLst/>
            <a:gdLst/>
            <a:ahLst/>
            <a:cxnLst/>
            <a:rect l="l" t="t" r="r" b="b"/>
            <a:pathLst>
              <a:path w="7620000" h="943610">
                <a:moveTo>
                  <a:pt x="0" y="943356"/>
                </a:moveTo>
                <a:lnTo>
                  <a:pt x="7620000" y="943356"/>
                </a:lnTo>
                <a:lnTo>
                  <a:pt x="7620000" y="0"/>
                </a:lnTo>
                <a:lnTo>
                  <a:pt x="0" y="0"/>
                </a:lnTo>
                <a:lnTo>
                  <a:pt x="0" y="943356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8073" y="2489455"/>
            <a:ext cx="6984154" cy="492760"/>
          </a:xfrm>
          <a:custGeom>
            <a:avLst/>
            <a:gdLst/>
            <a:ahLst/>
            <a:cxnLst/>
            <a:rect l="l" t="t" r="r" b="b"/>
            <a:pathLst>
              <a:path w="5238115" h="492760">
                <a:moveTo>
                  <a:pt x="5155946" y="0"/>
                </a:moveTo>
                <a:lnTo>
                  <a:pt x="82042" y="0"/>
                </a:lnTo>
                <a:lnTo>
                  <a:pt x="50106" y="6443"/>
                </a:lnTo>
                <a:lnTo>
                  <a:pt x="24028" y="24018"/>
                </a:lnTo>
                <a:lnTo>
                  <a:pt x="6446" y="50095"/>
                </a:lnTo>
                <a:lnTo>
                  <a:pt x="0" y="82042"/>
                </a:lnTo>
                <a:lnTo>
                  <a:pt x="0" y="410210"/>
                </a:lnTo>
                <a:lnTo>
                  <a:pt x="6446" y="442156"/>
                </a:lnTo>
                <a:lnTo>
                  <a:pt x="24028" y="468233"/>
                </a:lnTo>
                <a:lnTo>
                  <a:pt x="50106" y="485808"/>
                </a:lnTo>
                <a:lnTo>
                  <a:pt x="82042" y="492251"/>
                </a:lnTo>
                <a:lnTo>
                  <a:pt x="5155946" y="492251"/>
                </a:lnTo>
                <a:lnTo>
                  <a:pt x="5187892" y="485808"/>
                </a:lnTo>
                <a:lnTo>
                  <a:pt x="5213969" y="468233"/>
                </a:lnTo>
                <a:lnTo>
                  <a:pt x="5231544" y="442156"/>
                </a:lnTo>
                <a:lnTo>
                  <a:pt x="5237988" y="410210"/>
                </a:lnTo>
                <a:lnTo>
                  <a:pt x="5237988" y="82042"/>
                </a:lnTo>
                <a:lnTo>
                  <a:pt x="5231544" y="50095"/>
                </a:lnTo>
                <a:lnTo>
                  <a:pt x="5213969" y="24018"/>
                </a:lnTo>
                <a:lnTo>
                  <a:pt x="5187892" y="6443"/>
                </a:lnTo>
                <a:lnTo>
                  <a:pt x="515594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38073" y="2489455"/>
            <a:ext cx="6984154" cy="492760"/>
          </a:xfrm>
          <a:custGeom>
            <a:avLst/>
            <a:gdLst/>
            <a:ahLst/>
            <a:cxnLst/>
            <a:rect l="l" t="t" r="r" b="b"/>
            <a:pathLst>
              <a:path w="5238115" h="492760">
                <a:moveTo>
                  <a:pt x="0" y="82042"/>
                </a:moveTo>
                <a:lnTo>
                  <a:pt x="6446" y="50095"/>
                </a:lnTo>
                <a:lnTo>
                  <a:pt x="24028" y="24018"/>
                </a:lnTo>
                <a:lnTo>
                  <a:pt x="50106" y="6443"/>
                </a:lnTo>
                <a:lnTo>
                  <a:pt x="82042" y="0"/>
                </a:lnTo>
                <a:lnTo>
                  <a:pt x="5155946" y="0"/>
                </a:lnTo>
                <a:lnTo>
                  <a:pt x="5187892" y="6443"/>
                </a:lnTo>
                <a:lnTo>
                  <a:pt x="5213969" y="24018"/>
                </a:lnTo>
                <a:lnTo>
                  <a:pt x="5231544" y="50095"/>
                </a:lnTo>
                <a:lnTo>
                  <a:pt x="5237988" y="82042"/>
                </a:lnTo>
                <a:lnTo>
                  <a:pt x="5237988" y="410210"/>
                </a:lnTo>
                <a:lnTo>
                  <a:pt x="5231544" y="442156"/>
                </a:lnTo>
                <a:lnTo>
                  <a:pt x="5213969" y="468233"/>
                </a:lnTo>
                <a:lnTo>
                  <a:pt x="5187892" y="485808"/>
                </a:lnTo>
                <a:lnTo>
                  <a:pt x="5155946" y="492251"/>
                </a:lnTo>
                <a:lnTo>
                  <a:pt x="82042" y="492251"/>
                </a:lnTo>
                <a:lnTo>
                  <a:pt x="50106" y="485808"/>
                </a:lnTo>
                <a:lnTo>
                  <a:pt x="24028" y="468233"/>
                </a:lnTo>
                <a:lnTo>
                  <a:pt x="6446" y="442156"/>
                </a:lnTo>
                <a:lnTo>
                  <a:pt x="0" y="410210"/>
                </a:lnTo>
                <a:lnTo>
                  <a:pt x="0" y="8204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11480" y="753622"/>
            <a:ext cx="11670030" cy="3462849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432303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432303" algn="l"/>
              </a:tabLst>
            </a:pPr>
            <a:r>
              <a:rPr dirty="0">
                <a:latin typeface="Calibri"/>
                <a:cs typeface="Calibri"/>
              </a:rPr>
              <a:t>Có hai loại ngôn ngữ kịch bản. </a:t>
            </a:r>
            <a:r>
              <a:rPr spc="5" dirty="0">
                <a:latin typeface="Calibri"/>
                <a:cs typeface="Calibri"/>
              </a:rPr>
              <a:t>Họ </a:t>
            </a:r>
            <a:r>
              <a:rPr dirty="0">
                <a:latin typeface="Calibri"/>
                <a:cs typeface="Calibri"/>
              </a:rPr>
              <a:t>là như</a:t>
            </a:r>
            <a:r>
              <a:rPr spc="-10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</a:p>
          <a:p>
            <a:pPr marL="954542">
              <a:spcBef>
                <a:spcPts val="2303"/>
              </a:spcBef>
            </a:pP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Client-side</a:t>
            </a:r>
            <a:r>
              <a:rPr b="1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Scripting:</a:t>
            </a:r>
            <a:endParaRPr dirty="0">
              <a:latin typeface="Arial"/>
              <a:cs typeface="Arial"/>
            </a:endParaRPr>
          </a:p>
          <a:p>
            <a:pPr marL="1322601" marR="188187" lvl="1" indent="-204815">
              <a:lnSpc>
                <a:spcPts val="1975"/>
              </a:lnSpc>
              <a:spcBef>
                <a:spcPts val="1980"/>
              </a:spcBef>
              <a:buChar char="•"/>
              <a:tabLst>
                <a:tab pos="1323358" algn="l"/>
              </a:tabLst>
            </a:pPr>
            <a:r>
              <a:rPr sz="1900" spc="-11" dirty="0">
                <a:latin typeface="Arial"/>
                <a:cs typeface="Arial"/>
              </a:rPr>
              <a:t>Dùng </a:t>
            </a:r>
            <a:r>
              <a:rPr sz="1900" spc="-5" dirty="0">
                <a:latin typeface="Arial"/>
                <a:cs typeface="Arial"/>
              </a:rPr>
              <a:t>để chỉ </a:t>
            </a:r>
            <a:r>
              <a:rPr sz="1900" spc="-11" dirty="0">
                <a:latin typeface="Arial"/>
                <a:cs typeface="Arial"/>
              </a:rPr>
              <a:t>một </a:t>
            </a:r>
            <a:r>
              <a:rPr sz="1900" spc="-5" dirty="0">
                <a:latin typeface="Arial"/>
                <a:cs typeface="Arial"/>
              </a:rPr>
              <a:t>kịch </a:t>
            </a:r>
            <a:r>
              <a:rPr sz="1900" spc="-11" dirty="0">
                <a:latin typeface="Arial"/>
                <a:cs typeface="Arial"/>
              </a:rPr>
              <a:t>bản được </a:t>
            </a:r>
            <a:r>
              <a:rPr sz="1900" spc="-5" dirty="0">
                <a:latin typeface="Arial"/>
                <a:cs typeface="Arial"/>
              </a:rPr>
              <a:t>thực hiện trên </a:t>
            </a:r>
            <a:r>
              <a:rPr sz="1900" spc="-11" dirty="0">
                <a:latin typeface="Arial"/>
                <a:cs typeface="Arial"/>
              </a:rPr>
              <a:t>máy </a:t>
            </a:r>
            <a:r>
              <a:rPr sz="1900" spc="-5" dirty="0">
                <a:latin typeface="Arial"/>
                <a:cs typeface="Arial"/>
              </a:rPr>
              <a:t>tính của khách  </a:t>
            </a:r>
            <a:r>
              <a:rPr sz="1900" spc="-11" dirty="0">
                <a:latin typeface="Arial"/>
                <a:cs typeface="Arial"/>
              </a:rPr>
              <a:t>hàng bằng </a:t>
            </a:r>
            <a:r>
              <a:rPr sz="1900" spc="-5" dirty="0">
                <a:latin typeface="Arial"/>
                <a:cs typeface="Arial"/>
              </a:rPr>
              <a:t>các trình</a:t>
            </a:r>
            <a:r>
              <a:rPr sz="1900" spc="30" dirty="0">
                <a:latin typeface="Arial"/>
                <a:cs typeface="Arial"/>
              </a:rPr>
              <a:t> </a:t>
            </a:r>
            <a:r>
              <a:rPr sz="1900" spc="-11" dirty="0">
                <a:latin typeface="Arial"/>
                <a:cs typeface="Arial"/>
              </a:rPr>
              <a:t>duyệt.</a:t>
            </a:r>
            <a:endParaRPr sz="1900" dirty="0">
              <a:latin typeface="Arial"/>
              <a:cs typeface="Arial"/>
            </a:endParaRPr>
          </a:p>
          <a:p>
            <a:pPr lvl="1">
              <a:spcBef>
                <a:spcPts val="60"/>
              </a:spcBef>
              <a:buFont typeface="Arial"/>
              <a:buChar char="•"/>
            </a:pPr>
            <a:endParaRPr sz="2700" dirty="0">
              <a:latin typeface="Times New Roman"/>
              <a:cs typeface="Times New Roman"/>
            </a:endParaRPr>
          </a:p>
          <a:p>
            <a:pPr marL="968145"/>
            <a:r>
              <a:rPr b="1" spc="-11" dirty="0">
                <a:solidFill>
                  <a:srgbClr val="FFFFFF"/>
                </a:solidFill>
                <a:latin typeface="Arial"/>
                <a:cs typeface="Arial"/>
              </a:rPr>
              <a:t>Server-side</a:t>
            </a:r>
            <a:r>
              <a:rPr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Scripting:</a:t>
            </a:r>
            <a:endParaRPr dirty="0">
              <a:latin typeface="Arial"/>
              <a:cs typeface="Arial"/>
            </a:endParaRPr>
          </a:p>
          <a:p>
            <a:pPr marL="1322601" marR="6047" lvl="1" indent="-204815">
              <a:lnSpc>
                <a:spcPts val="1975"/>
              </a:lnSpc>
              <a:spcBef>
                <a:spcPts val="1715"/>
              </a:spcBef>
              <a:buChar char="•"/>
              <a:tabLst>
                <a:tab pos="1323358" algn="l"/>
              </a:tabLst>
            </a:pPr>
            <a:r>
              <a:rPr sz="1900" spc="-11" dirty="0">
                <a:latin typeface="Arial"/>
                <a:cs typeface="Arial"/>
              </a:rPr>
              <a:t>Dùng </a:t>
            </a:r>
            <a:r>
              <a:rPr sz="1900" spc="-5" dirty="0">
                <a:latin typeface="Arial"/>
                <a:cs typeface="Arial"/>
              </a:rPr>
              <a:t>để chỉ </a:t>
            </a:r>
            <a:r>
              <a:rPr sz="1900" spc="-11" dirty="0">
                <a:latin typeface="Arial"/>
                <a:cs typeface="Arial"/>
              </a:rPr>
              <a:t>một </a:t>
            </a:r>
            <a:r>
              <a:rPr sz="1900" spc="-5" dirty="0">
                <a:latin typeface="Arial"/>
                <a:cs typeface="Arial"/>
              </a:rPr>
              <a:t>kịch </a:t>
            </a:r>
            <a:r>
              <a:rPr sz="1900" spc="-11" dirty="0">
                <a:latin typeface="Arial"/>
                <a:cs typeface="Arial"/>
              </a:rPr>
              <a:t>bản được </a:t>
            </a:r>
            <a:r>
              <a:rPr sz="1900" spc="-5" dirty="0">
                <a:latin typeface="Arial"/>
                <a:cs typeface="Arial"/>
              </a:rPr>
              <a:t>thực hiện trên </a:t>
            </a:r>
            <a:r>
              <a:rPr sz="1900" spc="-11" dirty="0">
                <a:latin typeface="Arial"/>
                <a:cs typeface="Arial"/>
              </a:rPr>
              <a:t>một máy </a:t>
            </a:r>
            <a:r>
              <a:rPr sz="1900" spc="-5" dirty="0">
                <a:latin typeface="Arial"/>
                <a:cs typeface="Arial"/>
              </a:rPr>
              <a:t>chủ </a:t>
            </a:r>
            <a:r>
              <a:rPr sz="1900" spc="-19" dirty="0">
                <a:latin typeface="Arial"/>
                <a:cs typeface="Arial"/>
              </a:rPr>
              <a:t>Web </a:t>
            </a:r>
            <a:r>
              <a:rPr sz="1900" spc="-11" dirty="0">
                <a:latin typeface="Arial"/>
                <a:cs typeface="Arial"/>
              </a:rPr>
              <a:t>để  </a:t>
            </a:r>
            <a:r>
              <a:rPr sz="1900" spc="-5" dirty="0">
                <a:latin typeface="Arial"/>
                <a:cs typeface="Arial"/>
              </a:rPr>
              <a:t>tạo ra các trang </a:t>
            </a:r>
            <a:r>
              <a:rPr sz="1900" spc="-11" dirty="0">
                <a:latin typeface="Arial"/>
                <a:cs typeface="Arial"/>
              </a:rPr>
              <a:t>HTML</a:t>
            </a:r>
            <a:r>
              <a:rPr sz="1900" spc="-41" dirty="0">
                <a:latin typeface="Arial"/>
                <a:cs typeface="Arial"/>
              </a:rPr>
              <a:t> </a:t>
            </a:r>
            <a:r>
              <a:rPr sz="1900" spc="-11" dirty="0">
                <a:latin typeface="Arial"/>
                <a:cs typeface="Arial"/>
              </a:rPr>
              <a:t>động.</a:t>
            </a:r>
            <a:endParaRPr sz="1900" dirty="0">
              <a:latin typeface="Arial"/>
              <a:cs typeface="Arial"/>
            </a:endParaRPr>
          </a:p>
          <a:p>
            <a:pPr>
              <a:spcBef>
                <a:spcPts val="19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41610" indent="-326493">
              <a:spcBef>
                <a:spcPts val="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hiển thị các loại kịch</a:t>
            </a:r>
            <a:r>
              <a:rPr spc="-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bản.</a:t>
            </a:r>
          </a:p>
        </p:txBody>
      </p:sp>
      <p:sp>
        <p:nvSpPr>
          <p:cNvPr id="13" name="object 13"/>
          <p:cNvSpPr/>
          <p:nvPr/>
        </p:nvSpPr>
        <p:spPr>
          <a:xfrm>
            <a:off x="5503672" y="5069586"/>
            <a:ext cx="931333" cy="332741"/>
          </a:xfrm>
          <a:custGeom>
            <a:avLst/>
            <a:gdLst/>
            <a:ahLst/>
            <a:cxnLst/>
            <a:rect l="l" t="t" r="r" b="b"/>
            <a:pathLst>
              <a:path w="698500" h="332739">
                <a:moveTo>
                  <a:pt x="0" y="0"/>
                </a:moveTo>
                <a:lnTo>
                  <a:pt x="0" y="226440"/>
                </a:lnTo>
                <a:lnTo>
                  <a:pt x="698373" y="226440"/>
                </a:lnTo>
                <a:lnTo>
                  <a:pt x="698373" y="332358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73016" y="5069586"/>
            <a:ext cx="931333" cy="332741"/>
          </a:xfrm>
          <a:custGeom>
            <a:avLst/>
            <a:gdLst/>
            <a:ahLst/>
            <a:cxnLst/>
            <a:rect l="l" t="t" r="r" b="b"/>
            <a:pathLst>
              <a:path w="698500" h="332739">
                <a:moveTo>
                  <a:pt x="698373" y="0"/>
                </a:moveTo>
                <a:lnTo>
                  <a:pt x="698373" y="226440"/>
                </a:lnTo>
                <a:lnTo>
                  <a:pt x="0" y="226440"/>
                </a:lnTo>
                <a:lnTo>
                  <a:pt x="0" y="332358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41671" y="4344161"/>
            <a:ext cx="1524001" cy="725805"/>
          </a:xfrm>
          <a:custGeom>
            <a:avLst/>
            <a:gdLst/>
            <a:ahLst/>
            <a:cxnLst/>
            <a:rect l="l" t="t" r="r" b="b"/>
            <a:pathLst>
              <a:path w="1143000" h="725804">
                <a:moveTo>
                  <a:pt x="1070483" y="0"/>
                </a:moveTo>
                <a:lnTo>
                  <a:pt x="72517" y="0"/>
                </a:lnTo>
                <a:lnTo>
                  <a:pt x="44309" y="5705"/>
                </a:lnTo>
                <a:lnTo>
                  <a:pt x="21256" y="21256"/>
                </a:lnTo>
                <a:lnTo>
                  <a:pt x="5705" y="44309"/>
                </a:lnTo>
                <a:lnTo>
                  <a:pt x="0" y="72517"/>
                </a:lnTo>
                <a:lnTo>
                  <a:pt x="0" y="652907"/>
                </a:lnTo>
                <a:lnTo>
                  <a:pt x="5705" y="681114"/>
                </a:lnTo>
                <a:lnTo>
                  <a:pt x="21256" y="704167"/>
                </a:lnTo>
                <a:lnTo>
                  <a:pt x="44309" y="719718"/>
                </a:lnTo>
                <a:lnTo>
                  <a:pt x="72517" y="725424"/>
                </a:lnTo>
                <a:lnTo>
                  <a:pt x="1070483" y="725424"/>
                </a:lnTo>
                <a:lnTo>
                  <a:pt x="1098690" y="719718"/>
                </a:lnTo>
                <a:lnTo>
                  <a:pt x="1121743" y="704167"/>
                </a:lnTo>
                <a:lnTo>
                  <a:pt x="1137294" y="681114"/>
                </a:lnTo>
                <a:lnTo>
                  <a:pt x="1143000" y="652907"/>
                </a:lnTo>
                <a:lnTo>
                  <a:pt x="1143000" y="72517"/>
                </a:lnTo>
                <a:lnTo>
                  <a:pt x="1137294" y="44309"/>
                </a:lnTo>
                <a:lnTo>
                  <a:pt x="1121743" y="21256"/>
                </a:lnTo>
                <a:lnTo>
                  <a:pt x="1098690" y="5705"/>
                </a:lnTo>
                <a:lnTo>
                  <a:pt x="107048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41671" y="4344161"/>
            <a:ext cx="1524001" cy="725805"/>
          </a:xfrm>
          <a:custGeom>
            <a:avLst/>
            <a:gdLst/>
            <a:ahLst/>
            <a:cxnLst/>
            <a:rect l="l" t="t" r="r" b="b"/>
            <a:pathLst>
              <a:path w="1143000" h="725804">
                <a:moveTo>
                  <a:pt x="0" y="72517"/>
                </a:moveTo>
                <a:lnTo>
                  <a:pt x="5705" y="44309"/>
                </a:lnTo>
                <a:lnTo>
                  <a:pt x="21256" y="21256"/>
                </a:lnTo>
                <a:lnTo>
                  <a:pt x="44309" y="5705"/>
                </a:lnTo>
                <a:lnTo>
                  <a:pt x="72517" y="0"/>
                </a:lnTo>
                <a:lnTo>
                  <a:pt x="1070483" y="0"/>
                </a:lnTo>
                <a:lnTo>
                  <a:pt x="1098690" y="5705"/>
                </a:lnTo>
                <a:lnTo>
                  <a:pt x="1121743" y="21256"/>
                </a:lnTo>
                <a:lnTo>
                  <a:pt x="1137294" y="44309"/>
                </a:lnTo>
                <a:lnTo>
                  <a:pt x="1143000" y="72517"/>
                </a:lnTo>
                <a:lnTo>
                  <a:pt x="1143000" y="652907"/>
                </a:lnTo>
                <a:lnTo>
                  <a:pt x="1137294" y="681114"/>
                </a:lnTo>
                <a:lnTo>
                  <a:pt x="1121743" y="704167"/>
                </a:lnTo>
                <a:lnTo>
                  <a:pt x="1098690" y="719718"/>
                </a:lnTo>
                <a:lnTo>
                  <a:pt x="1070483" y="725424"/>
                </a:lnTo>
                <a:lnTo>
                  <a:pt x="72517" y="725424"/>
                </a:lnTo>
                <a:lnTo>
                  <a:pt x="44309" y="719718"/>
                </a:lnTo>
                <a:lnTo>
                  <a:pt x="21256" y="704167"/>
                </a:lnTo>
                <a:lnTo>
                  <a:pt x="5705" y="681114"/>
                </a:lnTo>
                <a:lnTo>
                  <a:pt x="0" y="652907"/>
                </a:lnTo>
                <a:lnTo>
                  <a:pt x="0" y="7251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12358" y="4464560"/>
            <a:ext cx="1524001" cy="727075"/>
          </a:xfrm>
          <a:custGeom>
            <a:avLst/>
            <a:gdLst/>
            <a:ahLst/>
            <a:cxnLst/>
            <a:rect l="l" t="t" r="r" b="b"/>
            <a:pathLst>
              <a:path w="1143000" h="727075">
                <a:moveTo>
                  <a:pt x="1070355" y="0"/>
                </a:moveTo>
                <a:lnTo>
                  <a:pt x="72643" y="0"/>
                </a:lnTo>
                <a:lnTo>
                  <a:pt x="44362" y="5707"/>
                </a:lnTo>
                <a:lnTo>
                  <a:pt x="21272" y="21272"/>
                </a:lnTo>
                <a:lnTo>
                  <a:pt x="5707" y="44362"/>
                </a:lnTo>
                <a:lnTo>
                  <a:pt x="0" y="72644"/>
                </a:lnTo>
                <a:lnTo>
                  <a:pt x="0" y="654304"/>
                </a:lnTo>
                <a:lnTo>
                  <a:pt x="5707" y="682585"/>
                </a:lnTo>
                <a:lnTo>
                  <a:pt x="21272" y="705675"/>
                </a:lnTo>
                <a:lnTo>
                  <a:pt x="44362" y="721240"/>
                </a:lnTo>
                <a:lnTo>
                  <a:pt x="72643" y="726948"/>
                </a:lnTo>
                <a:lnTo>
                  <a:pt x="1070355" y="726948"/>
                </a:lnTo>
                <a:lnTo>
                  <a:pt x="1098637" y="721240"/>
                </a:lnTo>
                <a:lnTo>
                  <a:pt x="1121727" y="705675"/>
                </a:lnTo>
                <a:lnTo>
                  <a:pt x="1137292" y="682585"/>
                </a:lnTo>
                <a:lnTo>
                  <a:pt x="1143000" y="654304"/>
                </a:lnTo>
                <a:lnTo>
                  <a:pt x="1143000" y="72644"/>
                </a:lnTo>
                <a:lnTo>
                  <a:pt x="1137292" y="44362"/>
                </a:lnTo>
                <a:lnTo>
                  <a:pt x="1121727" y="21272"/>
                </a:lnTo>
                <a:lnTo>
                  <a:pt x="1098637" y="5707"/>
                </a:lnTo>
                <a:lnTo>
                  <a:pt x="1070355" y="0"/>
                </a:lnTo>
                <a:close/>
              </a:path>
            </a:pathLst>
          </a:custGeom>
          <a:solidFill>
            <a:srgbClr val="92D050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12358" y="4464560"/>
            <a:ext cx="1524001" cy="727075"/>
          </a:xfrm>
          <a:custGeom>
            <a:avLst/>
            <a:gdLst/>
            <a:ahLst/>
            <a:cxnLst/>
            <a:rect l="l" t="t" r="r" b="b"/>
            <a:pathLst>
              <a:path w="1143000" h="727075">
                <a:moveTo>
                  <a:pt x="0" y="72644"/>
                </a:moveTo>
                <a:lnTo>
                  <a:pt x="5707" y="44362"/>
                </a:lnTo>
                <a:lnTo>
                  <a:pt x="21272" y="21272"/>
                </a:lnTo>
                <a:lnTo>
                  <a:pt x="44362" y="5707"/>
                </a:lnTo>
                <a:lnTo>
                  <a:pt x="72643" y="0"/>
                </a:lnTo>
                <a:lnTo>
                  <a:pt x="1070355" y="0"/>
                </a:lnTo>
                <a:lnTo>
                  <a:pt x="1098637" y="5707"/>
                </a:lnTo>
                <a:lnTo>
                  <a:pt x="1121727" y="21272"/>
                </a:lnTo>
                <a:lnTo>
                  <a:pt x="1137292" y="44362"/>
                </a:lnTo>
                <a:lnTo>
                  <a:pt x="1143000" y="72644"/>
                </a:lnTo>
                <a:lnTo>
                  <a:pt x="1143000" y="654304"/>
                </a:lnTo>
                <a:lnTo>
                  <a:pt x="1137292" y="682585"/>
                </a:lnTo>
                <a:lnTo>
                  <a:pt x="1121727" y="705675"/>
                </a:lnTo>
                <a:lnTo>
                  <a:pt x="1098637" y="721240"/>
                </a:lnTo>
                <a:lnTo>
                  <a:pt x="1070355" y="726948"/>
                </a:lnTo>
                <a:lnTo>
                  <a:pt x="72643" y="726948"/>
                </a:lnTo>
                <a:lnTo>
                  <a:pt x="44362" y="721240"/>
                </a:lnTo>
                <a:lnTo>
                  <a:pt x="21272" y="705675"/>
                </a:lnTo>
                <a:lnTo>
                  <a:pt x="5707" y="682585"/>
                </a:lnTo>
                <a:lnTo>
                  <a:pt x="0" y="654304"/>
                </a:lnTo>
                <a:lnTo>
                  <a:pt x="0" y="72644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93452" y="4691634"/>
            <a:ext cx="960120" cy="261483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z="1600" dirty="0">
                <a:latin typeface="Arial"/>
                <a:cs typeface="Arial"/>
              </a:rPr>
              <a:t>Scripting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11016" y="5401818"/>
            <a:ext cx="1524001" cy="727075"/>
          </a:xfrm>
          <a:custGeom>
            <a:avLst/>
            <a:gdLst/>
            <a:ahLst/>
            <a:cxnLst/>
            <a:rect l="l" t="t" r="r" b="b"/>
            <a:pathLst>
              <a:path w="1143000" h="727075">
                <a:moveTo>
                  <a:pt x="1070355" y="0"/>
                </a:moveTo>
                <a:lnTo>
                  <a:pt x="72643" y="0"/>
                </a:lnTo>
                <a:lnTo>
                  <a:pt x="44362" y="5707"/>
                </a:lnTo>
                <a:lnTo>
                  <a:pt x="21272" y="21272"/>
                </a:lnTo>
                <a:lnTo>
                  <a:pt x="5707" y="44362"/>
                </a:lnTo>
                <a:lnTo>
                  <a:pt x="0" y="72643"/>
                </a:lnTo>
                <a:lnTo>
                  <a:pt x="0" y="654253"/>
                </a:lnTo>
                <a:lnTo>
                  <a:pt x="5707" y="682547"/>
                </a:lnTo>
                <a:lnTo>
                  <a:pt x="21272" y="705654"/>
                </a:lnTo>
                <a:lnTo>
                  <a:pt x="44362" y="721234"/>
                </a:lnTo>
                <a:lnTo>
                  <a:pt x="72643" y="726947"/>
                </a:lnTo>
                <a:lnTo>
                  <a:pt x="1070355" y="726947"/>
                </a:lnTo>
                <a:lnTo>
                  <a:pt x="1098637" y="721234"/>
                </a:lnTo>
                <a:lnTo>
                  <a:pt x="1121727" y="705654"/>
                </a:lnTo>
                <a:lnTo>
                  <a:pt x="1137292" y="682547"/>
                </a:lnTo>
                <a:lnTo>
                  <a:pt x="1143000" y="654253"/>
                </a:lnTo>
                <a:lnTo>
                  <a:pt x="1143000" y="72643"/>
                </a:lnTo>
                <a:lnTo>
                  <a:pt x="1137292" y="44362"/>
                </a:lnTo>
                <a:lnTo>
                  <a:pt x="1121727" y="21272"/>
                </a:lnTo>
                <a:lnTo>
                  <a:pt x="1098637" y="5707"/>
                </a:lnTo>
                <a:lnTo>
                  <a:pt x="1070355" y="0"/>
                </a:lnTo>
                <a:close/>
              </a:path>
            </a:pathLst>
          </a:custGeom>
          <a:solidFill>
            <a:srgbClr val="5F49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11016" y="5401818"/>
            <a:ext cx="1524001" cy="727075"/>
          </a:xfrm>
          <a:custGeom>
            <a:avLst/>
            <a:gdLst/>
            <a:ahLst/>
            <a:cxnLst/>
            <a:rect l="l" t="t" r="r" b="b"/>
            <a:pathLst>
              <a:path w="1143000" h="727075">
                <a:moveTo>
                  <a:pt x="0" y="72643"/>
                </a:moveTo>
                <a:lnTo>
                  <a:pt x="5707" y="44362"/>
                </a:lnTo>
                <a:lnTo>
                  <a:pt x="21272" y="21272"/>
                </a:lnTo>
                <a:lnTo>
                  <a:pt x="44362" y="5707"/>
                </a:lnTo>
                <a:lnTo>
                  <a:pt x="72643" y="0"/>
                </a:lnTo>
                <a:lnTo>
                  <a:pt x="1070355" y="0"/>
                </a:lnTo>
                <a:lnTo>
                  <a:pt x="1098637" y="5707"/>
                </a:lnTo>
                <a:lnTo>
                  <a:pt x="1121727" y="21272"/>
                </a:lnTo>
                <a:lnTo>
                  <a:pt x="1137292" y="44362"/>
                </a:lnTo>
                <a:lnTo>
                  <a:pt x="1143000" y="72643"/>
                </a:lnTo>
                <a:lnTo>
                  <a:pt x="1143000" y="654253"/>
                </a:lnTo>
                <a:lnTo>
                  <a:pt x="1137292" y="682547"/>
                </a:lnTo>
                <a:lnTo>
                  <a:pt x="1121727" y="705654"/>
                </a:lnTo>
                <a:lnTo>
                  <a:pt x="1098637" y="721234"/>
                </a:lnTo>
                <a:lnTo>
                  <a:pt x="1070355" y="726947"/>
                </a:lnTo>
                <a:lnTo>
                  <a:pt x="72643" y="726947"/>
                </a:lnTo>
                <a:lnTo>
                  <a:pt x="44362" y="721234"/>
                </a:lnTo>
                <a:lnTo>
                  <a:pt x="21272" y="705654"/>
                </a:lnTo>
                <a:lnTo>
                  <a:pt x="5707" y="682547"/>
                </a:lnTo>
                <a:lnTo>
                  <a:pt x="0" y="654253"/>
                </a:lnTo>
                <a:lnTo>
                  <a:pt x="0" y="7264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79671" y="5523738"/>
            <a:ext cx="1524001" cy="725805"/>
          </a:xfrm>
          <a:custGeom>
            <a:avLst/>
            <a:gdLst/>
            <a:ahLst/>
            <a:cxnLst/>
            <a:rect l="l" t="t" r="r" b="b"/>
            <a:pathLst>
              <a:path w="1143000" h="725804">
                <a:moveTo>
                  <a:pt x="1070483" y="0"/>
                </a:moveTo>
                <a:lnTo>
                  <a:pt x="72516" y="0"/>
                </a:lnTo>
                <a:lnTo>
                  <a:pt x="44309" y="5705"/>
                </a:lnTo>
                <a:lnTo>
                  <a:pt x="21256" y="21259"/>
                </a:lnTo>
                <a:lnTo>
                  <a:pt x="5705" y="44319"/>
                </a:lnTo>
                <a:lnTo>
                  <a:pt x="0" y="72542"/>
                </a:lnTo>
                <a:lnTo>
                  <a:pt x="0" y="652881"/>
                </a:lnTo>
                <a:lnTo>
                  <a:pt x="5705" y="681120"/>
                </a:lnTo>
                <a:lnTo>
                  <a:pt x="21256" y="704178"/>
                </a:lnTo>
                <a:lnTo>
                  <a:pt x="44309" y="719723"/>
                </a:lnTo>
                <a:lnTo>
                  <a:pt x="72516" y="725424"/>
                </a:lnTo>
                <a:lnTo>
                  <a:pt x="1070483" y="725424"/>
                </a:lnTo>
                <a:lnTo>
                  <a:pt x="1098690" y="719723"/>
                </a:lnTo>
                <a:lnTo>
                  <a:pt x="1121743" y="704178"/>
                </a:lnTo>
                <a:lnTo>
                  <a:pt x="1137294" y="681120"/>
                </a:lnTo>
                <a:lnTo>
                  <a:pt x="1142999" y="652881"/>
                </a:lnTo>
                <a:lnTo>
                  <a:pt x="1142999" y="72542"/>
                </a:lnTo>
                <a:lnTo>
                  <a:pt x="1137294" y="44319"/>
                </a:lnTo>
                <a:lnTo>
                  <a:pt x="1121743" y="21259"/>
                </a:lnTo>
                <a:lnTo>
                  <a:pt x="1098690" y="5705"/>
                </a:lnTo>
                <a:lnTo>
                  <a:pt x="1070483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79671" y="5523738"/>
            <a:ext cx="1524001" cy="725805"/>
          </a:xfrm>
          <a:custGeom>
            <a:avLst/>
            <a:gdLst/>
            <a:ahLst/>
            <a:cxnLst/>
            <a:rect l="l" t="t" r="r" b="b"/>
            <a:pathLst>
              <a:path w="1143000" h="725804">
                <a:moveTo>
                  <a:pt x="0" y="72542"/>
                </a:moveTo>
                <a:lnTo>
                  <a:pt x="5705" y="44319"/>
                </a:lnTo>
                <a:lnTo>
                  <a:pt x="21256" y="21259"/>
                </a:lnTo>
                <a:lnTo>
                  <a:pt x="44309" y="5705"/>
                </a:lnTo>
                <a:lnTo>
                  <a:pt x="72516" y="0"/>
                </a:lnTo>
                <a:lnTo>
                  <a:pt x="1070483" y="0"/>
                </a:lnTo>
                <a:lnTo>
                  <a:pt x="1098690" y="5705"/>
                </a:lnTo>
                <a:lnTo>
                  <a:pt x="1121743" y="21259"/>
                </a:lnTo>
                <a:lnTo>
                  <a:pt x="1137294" y="44319"/>
                </a:lnTo>
                <a:lnTo>
                  <a:pt x="1142999" y="72542"/>
                </a:lnTo>
                <a:lnTo>
                  <a:pt x="1142999" y="652881"/>
                </a:lnTo>
                <a:lnTo>
                  <a:pt x="1137294" y="681120"/>
                </a:lnTo>
                <a:lnTo>
                  <a:pt x="1121743" y="704178"/>
                </a:lnTo>
                <a:lnTo>
                  <a:pt x="1098690" y="719723"/>
                </a:lnTo>
                <a:lnTo>
                  <a:pt x="1070483" y="725424"/>
                </a:lnTo>
                <a:lnTo>
                  <a:pt x="72516" y="725424"/>
                </a:lnTo>
                <a:lnTo>
                  <a:pt x="44309" y="719723"/>
                </a:lnTo>
                <a:lnTo>
                  <a:pt x="21256" y="704178"/>
                </a:lnTo>
                <a:lnTo>
                  <a:pt x="5705" y="681120"/>
                </a:lnTo>
                <a:lnTo>
                  <a:pt x="0" y="652881"/>
                </a:lnTo>
                <a:lnTo>
                  <a:pt x="0" y="72542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162555" y="5657799"/>
            <a:ext cx="1158239" cy="487911"/>
          </a:xfrm>
          <a:prstGeom prst="rect">
            <a:avLst/>
          </a:prstGeom>
        </p:spPr>
        <p:txBody>
          <a:bodyPr vert="horz" wrap="square" lIns="0" tIns="51392" rIns="0" bIns="0" rtlCol="0">
            <a:spAutoFit/>
          </a:bodyPr>
          <a:lstStyle/>
          <a:p>
            <a:pPr marL="103542" marR="6047" indent="-89182">
              <a:lnSpc>
                <a:spcPts val="1725"/>
              </a:lnSpc>
              <a:spcBef>
                <a:spcPts val="404"/>
              </a:spcBef>
            </a:pPr>
            <a:r>
              <a:rPr sz="1600" spc="-11" dirty="0">
                <a:latin typeface="Arial"/>
                <a:cs typeface="Arial"/>
              </a:rPr>
              <a:t>C</a:t>
            </a:r>
            <a:r>
              <a:rPr sz="1600" dirty="0">
                <a:latin typeface="Arial"/>
                <a:cs typeface="Arial"/>
              </a:rPr>
              <a:t>lient-side  Scripting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674359" y="5401818"/>
            <a:ext cx="1524001" cy="727075"/>
          </a:xfrm>
          <a:custGeom>
            <a:avLst/>
            <a:gdLst/>
            <a:ahLst/>
            <a:cxnLst/>
            <a:rect l="l" t="t" r="r" b="b"/>
            <a:pathLst>
              <a:path w="1143000" h="727075">
                <a:moveTo>
                  <a:pt x="1070355" y="0"/>
                </a:moveTo>
                <a:lnTo>
                  <a:pt x="72643" y="0"/>
                </a:lnTo>
                <a:lnTo>
                  <a:pt x="44362" y="5707"/>
                </a:lnTo>
                <a:lnTo>
                  <a:pt x="21272" y="21272"/>
                </a:lnTo>
                <a:lnTo>
                  <a:pt x="5707" y="44362"/>
                </a:lnTo>
                <a:lnTo>
                  <a:pt x="0" y="72643"/>
                </a:lnTo>
                <a:lnTo>
                  <a:pt x="0" y="654253"/>
                </a:lnTo>
                <a:lnTo>
                  <a:pt x="5707" y="682547"/>
                </a:lnTo>
                <a:lnTo>
                  <a:pt x="21272" y="705654"/>
                </a:lnTo>
                <a:lnTo>
                  <a:pt x="44362" y="721234"/>
                </a:lnTo>
                <a:lnTo>
                  <a:pt x="72643" y="726947"/>
                </a:lnTo>
                <a:lnTo>
                  <a:pt x="1070355" y="726947"/>
                </a:lnTo>
                <a:lnTo>
                  <a:pt x="1098637" y="721234"/>
                </a:lnTo>
                <a:lnTo>
                  <a:pt x="1121727" y="705654"/>
                </a:lnTo>
                <a:lnTo>
                  <a:pt x="1137292" y="682547"/>
                </a:lnTo>
                <a:lnTo>
                  <a:pt x="1143000" y="654253"/>
                </a:lnTo>
                <a:lnTo>
                  <a:pt x="1143000" y="72643"/>
                </a:lnTo>
                <a:lnTo>
                  <a:pt x="1137292" y="44362"/>
                </a:lnTo>
                <a:lnTo>
                  <a:pt x="1121727" y="21272"/>
                </a:lnTo>
                <a:lnTo>
                  <a:pt x="1098637" y="5707"/>
                </a:lnTo>
                <a:lnTo>
                  <a:pt x="1070355" y="0"/>
                </a:lnTo>
                <a:close/>
              </a:path>
            </a:pathLst>
          </a:custGeom>
          <a:solidFill>
            <a:srgbClr val="244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74359" y="5401818"/>
            <a:ext cx="1524001" cy="727075"/>
          </a:xfrm>
          <a:custGeom>
            <a:avLst/>
            <a:gdLst/>
            <a:ahLst/>
            <a:cxnLst/>
            <a:rect l="l" t="t" r="r" b="b"/>
            <a:pathLst>
              <a:path w="1143000" h="727075">
                <a:moveTo>
                  <a:pt x="0" y="72643"/>
                </a:moveTo>
                <a:lnTo>
                  <a:pt x="5707" y="44362"/>
                </a:lnTo>
                <a:lnTo>
                  <a:pt x="21272" y="21272"/>
                </a:lnTo>
                <a:lnTo>
                  <a:pt x="44362" y="5707"/>
                </a:lnTo>
                <a:lnTo>
                  <a:pt x="72643" y="0"/>
                </a:lnTo>
                <a:lnTo>
                  <a:pt x="1070355" y="0"/>
                </a:lnTo>
                <a:lnTo>
                  <a:pt x="1098637" y="5707"/>
                </a:lnTo>
                <a:lnTo>
                  <a:pt x="1121727" y="21272"/>
                </a:lnTo>
                <a:lnTo>
                  <a:pt x="1137292" y="44362"/>
                </a:lnTo>
                <a:lnTo>
                  <a:pt x="1143000" y="72643"/>
                </a:lnTo>
                <a:lnTo>
                  <a:pt x="1143000" y="654253"/>
                </a:lnTo>
                <a:lnTo>
                  <a:pt x="1137292" y="682547"/>
                </a:lnTo>
                <a:lnTo>
                  <a:pt x="1121727" y="705654"/>
                </a:lnTo>
                <a:lnTo>
                  <a:pt x="1098637" y="721234"/>
                </a:lnTo>
                <a:lnTo>
                  <a:pt x="1070355" y="726947"/>
                </a:lnTo>
                <a:lnTo>
                  <a:pt x="72643" y="726947"/>
                </a:lnTo>
                <a:lnTo>
                  <a:pt x="44362" y="721234"/>
                </a:lnTo>
                <a:lnTo>
                  <a:pt x="21272" y="705654"/>
                </a:lnTo>
                <a:lnTo>
                  <a:pt x="5707" y="682547"/>
                </a:lnTo>
                <a:lnTo>
                  <a:pt x="0" y="654253"/>
                </a:lnTo>
                <a:lnTo>
                  <a:pt x="0" y="7264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43014" y="5523738"/>
            <a:ext cx="1524001" cy="725805"/>
          </a:xfrm>
          <a:custGeom>
            <a:avLst/>
            <a:gdLst/>
            <a:ahLst/>
            <a:cxnLst/>
            <a:rect l="l" t="t" r="r" b="b"/>
            <a:pathLst>
              <a:path w="1143000" h="725804">
                <a:moveTo>
                  <a:pt x="1070483" y="0"/>
                </a:moveTo>
                <a:lnTo>
                  <a:pt x="72516" y="0"/>
                </a:lnTo>
                <a:lnTo>
                  <a:pt x="44309" y="5705"/>
                </a:lnTo>
                <a:lnTo>
                  <a:pt x="21256" y="21259"/>
                </a:lnTo>
                <a:lnTo>
                  <a:pt x="5705" y="44319"/>
                </a:lnTo>
                <a:lnTo>
                  <a:pt x="0" y="72542"/>
                </a:lnTo>
                <a:lnTo>
                  <a:pt x="0" y="652881"/>
                </a:lnTo>
                <a:lnTo>
                  <a:pt x="5705" y="681120"/>
                </a:lnTo>
                <a:lnTo>
                  <a:pt x="21256" y="704178"/>
                </a:lnTo>
                <a:lnTo>
                  <a:pt x="44309" y="719723"/>
                </a:lnTo>
                <a:lnTo>
                  <a:pt x="72516" y="725424"/>
                </a:lnTo>
                <a:lnTo>
                  <a:pt x="1070483" y="725424"/>
                </a:lnTo>
                <a:lnTo>
                  <a:pt x="1098690" y="719723"/>
                </a:lnTo>
                <a:lnTo>
                  <a:pt x="1121743" y="704178"/>
                </a:lnTo>
                <a:lnTo>
                  <a:pt x="1137294" y="681120"/>
                </a:lnTo>
                <a:lnTo>
                  <a:pt x="1143000" y="652881"/>
                </a:lnTo>
                <a:lnTo>
                  <a:pt x="1143000" y="72542"/>
                </a:lnTo>
                <a:lnTo>
                  <a:pt x="1137294" y="44319"/>
                </a:lnTo>
                <a:lnTo>
                  <a:pt x="1121743" y="21259"/>
                </a:lnTo>
                <a:lnTo>
                  <a:pt x="1098690" y="5705"/>
                </a:lnTo>
                <a:lnTo>
                  <a:pt x="1070483" y="0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43014" y="5523738"/>
            <a:ext cx="1524001" cy="725805"/>
          </a:xfrm>
          <a:custGeom>
            <a:avLst/>
            <a:gdLst/>
            <a:ahLst/>
            <a:cxnLst/>
            <a:rect l="l" t="t" r="r" b="b"/>
            <a:pathLst>
              <a:path w="1143000" h="725804">
                <a:moveTo>
                  <a:pt x="0" y="72542"/>
                </a:moveTo>
                <a:lnTo>
                  <a:pt x="5705" y="44319"/>
                </a:lnTo>
                <a:lnTo>
                  <a:pt x="21256" y="21259"/>
                </a:lnTo>
                <a:lnTo>
                  <a:pt x="44309" y="5705"/>
                </a:lnTo>
                <a:lnTo>
                  <a:pt x="72516" y="0"/>
                </a:lnTo>
                <a:lnTo>
                  <a:pt x="1070483" y="0"/>
                </a:lnTo>
                <a:lnTo>
                  <a:pt x="1098690" y="5705"/>
                </a:lnTo>
                <a:lnTo>
                  <a:pt x="1121743" y="21259"/>
                </a:lnTo>
                <a:lnTo>
                  <a:pt x="1137294" y="44319"/>
                </a:lnTo>
                <a:lnTo>
                  <a:pt x="1143000" y="72542"/>
                </a:lnTo>
                <a:lnTo>
                  <a:pt x="1143000" y="652881"/>
                </a:lnTo>
                <a:lnTo>
                  <a:pt x="1137294" y="681120"/>
                </a:lnTo>
                <a:lnTo>
                  <a:pt x="1121743" y="704178"/>
                </a:lnTo>
                <a:lnTo>
                  <a:pt x="1098690" y="719723"/>
                </a:lnTo>
                <a:lnTo>
                  <a:pt x="1070483" y="725424"/>
                </a:lnTo>
                <a:lnTo>
                  <a:pt x="72516" y="725424"/>
                </a:lnTo>
                <a:lnTo>
                  <a:pt x="44309" y="719723"/>
                </a:lnTo>
                <a:lnTo>
                  <a:pt x="21256" y="704178"/>
                </a:lnTo>
                <a:lnTo>
                  <a:pt x="5705" y="681120"/>
                </a:lnTo>
                <a:lnTo>
                  <a:pt x="0" y="652881"/>
                </a:lnTo>
                <a:lnTo>
                  <a:pt x="0" y="72542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980348" y="5657799"/>
            <a:ext cx="1247986" cy="487911"/>
          </a:xfrm>
          <a:prstGeom prst="rect">
            <a:avLst/>
          </a:prstGeom>
        </p:spPr>
        <p:txBody>
          <a:bodyPr vert="horz" wrap="square" lIns="0" tIns="51392" rIns="0" bIns="0" rtlCol="0">
            <a:spAutoFit/>
          </a:bodyPr>
          <a:lstStyle/>
          <a:p>
            <a:pPr marL="143596" marR="6047" indent="-129236">
              <a:lnSpc>
                <a:spcPts val="1725"/>
              </a:lnSpc>
              <a:spcBef>
                <a:spcPts val="404"/>
              </a:spcBef>
            </a:pPr>
            <a:r>
              <a:rPr sz="1600" dirty="0">
                <a:latin typeface="Arial"/>
                <a:cs typeface="Arial"/>
              </a:rPr>
              <a:t>Ser</a:t>
            </a:r>
            <a:r>
              <a:rPr sz="1600" spc="-24" dirty="0">
                <a:latin typeface="Arial"/>
                <a:cs typeface="Arial"/>
              </a:rPr>
              <a:t>v</a:t>
            </a:r>
            <a:r>
              <a:rPr sz="1600" dirty="0">
                <a:latin typeface="Arial"/>
                <a:cs typeface="Arial"/>
              </a:rPr>
              <a:t>er-side  Scripting</a:t>
            </a:r>
          </a:p>
        </p:txBody>
      </p:sp>
      <p:sp>
        <p:nvSpPr>
          <p:cNvPr id="3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984320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233171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9" dirty="0"/>
              <a:t>Tổng</a:t>
            </a:r>
            <a:r>
              <a:rPr spc="-71" dirty="0"/>
              <a:t> kết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50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55227" y="908430"/>
            <a:ext cx="11131126" cy="2651038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341610" marR="10581" indent="-326493">
              <a:lnSpc>
                <a:spcPct val="100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Scripting đề cập đến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loạt các </a:t>
            </a:r>
            <a:r>
              <a:rPr spc="-5" dirty="0">
                <a:latin typeface="Calibri"/>
                <a:cs typeface="Calibri"/>
              </a:rPr>
              <a:t>lệnh </a:t>
            </a:r>
            <a:r>
              <a:rPr dirty="0">
                <a:latin typeface="Calibri"/>
                <a:cs typeface="Calibri"/>
              </a:rPr>
              <a:t>được </a:t>
            </a:r>
            <a:r>
              <a:rPr spc="5" dirty="0">
                <a:latin typeface="Calibri"/>
                <a:cs typeface="Calibri"/>
              </a:rPr>
              <a:t>thông </a:t>
            </a:r>
            <a:r>
              <a:rPr dirty="0">
                <a:latin typeface="Calibri"/>
                <a:cs typeface="Calibri"/>
              </a:rPr>
              <a:t>dịch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thực </a:t>
            </a:r>
            <a:r>
              <a:rPr dirty="0">
                <a:latin typeface="Calibri"/>
                <a:cs typeface="Calibri"/>
              </a:rPr>
              <a:t>hiện tuần tự </a:t>
            </a:r>
            <a:r>
              <a:rPr spc="-24" dirty="0">
                <a:latin typeface="Calibri"/>
                <a:cs typeface="Calibri"/>
              </a:rPr>
              <a:t>và  </a:t>
            </a:r>
            <a:r>
              <a:rPr spc="-19" dirty="0">
                <a:latin typeface="Calibri"/>
                <a:cs typeface="Calibri"/>
              </a:rPr>
              <a:t>ngay </a:t>
            </a:r>
            <a:r>
              <a:rPr dirty="0">
                <a:latin typeface="Calibri"/>
                <a:cs typeface="Calibri"/>
              </a:rPr>
              <a:t>lập tức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sự kiện xuất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hiện.</a:t>
            </a:r>
            <a:endParaRPr>
              <a:latin typeface="Calibri"/>
              <a:cs typeface="Calibri"/>
            </a:endParaRPr>
          </a:p>
          <a:p>
            <a:pPr marL="341610" marR="10581" indent="-326493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JavaScript là một ngôn ngữ kịch bản, có thể được </a:t>
            </a:r>
            <a:r>
              <a:rPr spc="5" dirty="0">
                <a:latin typeface="Calibri"/>
                <a:cs typeface="Calibri"/>
              </a:rPr>
              <a:t>thực </a:t>
            </a:r>
            <a:r>
              <a:rPr dirty="0">
                <a:latin typeface="Calibri"/>
                <a:cs typeface="Calibri"/>
              </a:rPr>
              <a:t>hiện </a:t>
            </a:r>
            <a:r>
              <a:rPr spc="-5" dirty="0">
                <a:latin typeface="Calibri"/>
                <a:cs typeface="Calibri"/>
              </a:rPr>
              <a:t>trên </a:t>
            </a:r>
            <a:r>
              <a:rPr dirty="0">
                <a:latin typeface="Calibri"/>
                <a:cs typeface="Calibri"/>
              </a:rPr>
              <a:t>phía máy khách </a:t>
            </a:r>
            <a:r>
              <a:rPr spc="-24" dirty="0">
                <a:latin typeface="Calibri"/>
                <a:cs typeface="Calibri"/>
              </a:rPr>
              <a:t>và  </a:t>
            </a:r>
            <a:r>
              <a:rPr dirty="0">
                <a:latin typeface="Calibri"/>
                <a:cs typeface="Calibri"/>
              </a:rPr>
              <a:t>phía máy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chủ.</a:t>
            </a:r>
            <a:endParaRPr>
              <a:latin typeface="Calibri"/>
              <a:cs typeface="Calibri"/>
            </a:endParaRPr>
          </a:p>
          <a:p>
            <a:pPr marL="341610" marR="6047" indent="-326493">
              <a:lnSpc>
                <a:spcPts val="2667"/>
              </a:lnSpc>
              <a:spcBef>
                <a:spcPts val="8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Một biến dùng để chỉ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spc="-5" dirty="0">
                <a:latin typeface="Calibri"/>
                <a:cs typeface="Calibri"/>
              </a:rPr>
              <a:t>tên </a:t>
            </a:r>
            <a:r>
              <a:rPr dirty="0">
                <a:latin typeface="Calibri"/>
                <a:cs typeface="Calibri"/>
              </a:rPr>
              <a:t>biểu tượng chứa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giá trị, trong đó có thể thay đổi  giá trị.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583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Một kiểu </a:t>
            </a:r>
            <a:r>
              <a:rPr spc="5" dirty="0">
                <a:latin typeface="Calibri"/>
                <a:cs typeface="Calibri"/>
              </a:rPr>
              <a:t>dữ </a:t>
            </a:r>
            <a:r>
              <a:rPr dirty="0">
                <a:latin typeface="Calibri"/>
                <a:cs typeface="Calibri"/>
              </a:rPr>
              <a:t>liệu nguyên </a:t>
            </a:r>
            <a:r>
              <a:rPr spc="5" dirty="0">
                <a:latin typeface="Calibri"/>
                <a:cs typeface="Calibri"/>
              </a:rPr>
              <a:t>thủy </a:t>
            </a:r>
            <a:r>
              <a:rPr dirty="0">
                <a:latin typeface="Calibri"/>
                <a:cs typeface="Calibri"/>
              </a:rPr>
              <a:t>có </a:t>
            </a:r>
            <a:r>
              <a:rPr spc="5" dirty="0">
                <a:latin typeface="Calibri"/>
                <a:cs typeface="Calibri"/>
              </a:rPr>
              <a:t>chứa một </a:t>
            </a:r>
            <a:r>
              <a:rPr dirty="0">
                <a:latin typeface="Calibri"/>
                <a:cs typeface="Calibri"/>
              </a:rPr>
              <a:t>giá trị đơn </a:t>
            </a:r>
            <a:r>
              <a:rPr spc="5" dirty="0">
                <a:latin typeface="Calibri"/>
                <a:cs typeface="Calibri"/>
              </a:rPr>
              <a:t>như một </a:t>
            </a:r>
            <a:r>
              <a:rPr dirty="0">
                <a:latin typeface="Calibri"/>
                <a:cs typeface="Calibri"/>
              </a:rPr>
              <a:t>số hoặc </a:t>
            </a:r>
            <a:r>
              <a:rPr spc="5" dirty="0">
                <a:latin typeface="Calibri"/>
                <a:cs typeface="Calibri"/>
              </a:rPr>
              <a:t>một</a:t>
            </a:r>
            <a:r>
              <a:rPr spc="-26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chuỗi.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Một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hàm</a:t>
            </a:r>
            <a:r>
              <a:rPr spc="1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là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một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đoạn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spc="11" dirty="0">
                <a:latin typeface="Calibri"/>
                <a:cs typeface="Calibri"/>
              </a:rPr>
              <a:t>mã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spc="11" dirty="0">
                <a:latin typeface="Calibri"/>
                <a:cs typeface="Calibri"/>
              </a:rPr>
              <a:t>mà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thực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hiện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một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số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hành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động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trên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biến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để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hoàn</a:t>
            </a:r>
            <a:endParaRPr>
              <a:latin typeface="Calibri"/>
              <a:cs typeface="Calibri"/>
            </a:endParaRPr>
          </a:p>
          <a:p>
            <a:pPr marL="341610">
              <a:spcBef>
                <a:spcPts val="30"/>
              </a:spcBef>
            </a:pPr>
            <a:r>
              <a:rPr spc="5" dirty="0">
                <a:latin typeface="Calibri"/>
                <a:cs typeface="Calibri"/>
              </a:rPr>
              <a:t>thành một </a:t>
            </a:r>
            <a:r>
              <a:rPr dirty="0">
                <a:latin typeface="Calibri"/>
                <a:cs typeface="Calibri"/>
              </a:rPr>
              <a:t>nhiệm vụ </a:t>
            </a:r>
            <a:r>
              <a:rPr spc="5" dirty="0">
                <a:latin typeface="Calibri"/>
                <a:cs typeface="Calibri"/>
              </a:rPr>
              <a:t>cụ</a:t>
            </a:r>
            <a:r>
              <a:rPr spc="-1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thể.</a:t>
            </a:r>
            <a:endParaRPr>
              <a:latin typeface="Calibri"/>
              <a:cs typeface="Calibri"/>
            </a:endParaRPr>
          </a:p>
          <a:p>
            <a:pPr marL="341610" marR="6801" indent="-326493">
              <a:lnSpc>
                <a:spcPct val="100499"/>
              </a:lnSpc>
              <a:spcBef>
                <a:spcPts val="1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-11" dirty="0">
                <a:latin typeface="Calibri"/>
                <a:cs typeface="Calibri"/>
              </a:rPr>
              <a:t>Xử </a:t>
            </a:r>
            <a:r>
              <a:rPr dirty="0">
                <a:latin typeface="Calibri"/>
                <a:cs typeface="Calibri"/>
              </a:rPr>
              <a:t>lý sự kiện là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quá trình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các hành động được thực hiện </a:t>
            </a:r>
            <a:r>
              <a:rPr spc="-5" dirty="0">
                <a:latin typeface="Calibri"/>
                <a:cs typeface="Calibri"/>
              </a:rPr>
              <a:t>khi </a:t>
            </a:r>
            <a:r>
              <a:rPr dirty="0">
                <a:latin typeface="Calibri"/>
                <a:cs typeface="Calibri"/>
              </a:rPr>
              <a:t>sự kiện  </a:t>
            </a:r>
            <a:r>
              <a:rPr spc="-19" dirty="0">
                <a:latin typeface="Calibri"/>
                <a:cs typeface="Calibri"/>
              </a:rPr>
              <a:t>xảy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ra.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2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Sự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kiện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bọt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là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một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cơ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chế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cho</a:t>
            </a:r>
            <a:r>
              <a:rPr spc="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phép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bạn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chỉ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định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một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xử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lý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sự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kiện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chung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cho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tất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cả</a:t>
            </a:r>
            <a:endParaRPr>
              <a:latin typeface="Calibri"/>
              <a:cs typeface="Calibri"/>
            </a:endParaRPr>
          </a:p>
          <a:p>
            <a:pPr marL="341610">
              <a:spcBef>
                <a:spcPts val="30"/>
              </a:spcBef>
            </a:pPr>
            <a:r>
              <a:rPr dirty="0">
                <a:latin typeface="Calibri"/>
                <a:cs typeface="Calibri"/>
              </a:rPr>
              <a:t>các phần tử</a:t>
            </a:r>
            <a:r>
              <a:rPr spc="-41" dirty="0">
                <a:latin typeface="Calibri"/>
                <a:cs typeface="Calibri"/>
              </a:rPr>
              <a:t> </a:t>
            </a:r>
            <a:r>
              <a:rPr>
                <a:latin typeface="Calibri"/>
                <a:cs typeface="Calibri"/>
              </a:rPr>
              <a:t>con</a:t>
            </a:r>
            <a:r>
              <a:rPr smtClean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18682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2" y="1855802"/>
            <a:ext cx="12192000" cy="707886"/>
          </a:xfrm>
          <a:prstGeom prst="rect">
            <a:avLst/>
          </a:prstGeom>
          <a:noFill/>
          <a:ln>
            <a:noFill/>
          </a:ln>
        </p:spPr>
        <p:txBody>
          <a:bodyPr lIns="108813" tIns="54393" rIns="108813" bIns="54393" anchor="t" anchorCtr="0">
            <a:noAutofit/>
          </a:bodyPr>
          <a:lstStyle/>
          <a:p>
            <a:pPr algn="ctr">
              <a:buSzPct val="25000"/>
            </a:pPr>
            <a:r>
              <a:rPr lang="en-US" sz="49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51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962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t="22343" r="2682" b="25428"/>
          <a:stretch/>
        </p:blipFill>
        <p:spPr>
          <a:xfrm>
            <a:off x="0" y="-2"/>
            <a:ext cx="12238039" cy="39243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12376" y="4133675"/>
            <a:ext cx="11386111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6000" b="1" smtClean="0">
                <a:solidFill>
                  <a:srgbClr val="7030A0"/>
                </a:solidFill>
                <a:latin typeface="UTM Avo" panose="02040603050506020204" pitchFamily="18" charset="0"/>
              </a:rPr>
              <a:t>TRẢI NGHIỆM THỰC HÀNH</a:t>
            </a:r>
            <a:endParaRPr lang="en-US" sz="6000" b="1" dirty="0">
              <a:solidFill>
                <a:srgbClr val="7030A0"/>
              </a:solidFill>
              <a:latin typeface="UTM Avo" panose="020406030505060202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0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01DAAA9-0579-4BCE-AD5C-42ECEE80825A}"/>
              </a:ext>
            </a:extLst>
          </p:cNvPr>
          <p:cNvSpPr txBox="1"/>
          <p:nvPr/>
        </p:nvSpPr>
        <p:spPr>
          <a:xfrm>
            <a:off x="4275164" y="1776956"/>
            <a:ext cx="7055357" cy="7953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500" b="1" dirty="0" smtClean="0">
                <a:ln>
                  <a:solidFill>
                    <a:schemeClr val="bg1"/>
                  </a:solidFill>
                </a:ln>
                <a:solidFill>
                  <a:srgbClr val="600477"/>
                </a:solidFill>
                <a:latin typeface="UTM Avo" panose="02040603050506020204" pitchFamily="18" charset="0"/>
              </a:rPr>
              <a:t>TRÂN TRỌNG CẢM ƠN!</a:t>
            </a:r>
            <a:endParaRPr lang="en-US" sz="3500" b="1" dirty="0">
              <a:ln>
                <a:solidFill>
                  <a:schemeClr val="bg1"/>
                </a:solidFill>
              </a:ln>
              <a:solidFill>
                <a:srgbClr val="600477"/>
              </a:solidFill>
              <a:latin typeface="UTM Avo" panose="0204060305050602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1" y="675061"/>
            <a:ext cx="3777949" cy="467543"/>
          </a:xfrm>
          <a:prstGeom prst="rect">
            <a:avLst/>
          </a:prstGeom>
        </p:spPr>
      </p:pic>
      <p:sp>
        <p:nvSpPr>
          <p:cNvPr id="10" name="Google Shape;4741;p464"/>
          <p:cNvSpPr txBox="1">
            <a:spLocks/>
          </p:cNvSpPr>
          <p:nvPr/>
        </p:nvSpPr>
        <p:spPr>
          <a:xfrm>
            <a:off x="5772553" y="2929613"/>
            <a:ext cx="5991075" cy="40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238 </a:t>
            </a:r>
            <a:r>
              <a:rPr lang="en-US" sz="1800" b="1" dirty="0" err="1" smtClean="0">
                <a:latin typeface="Roboto"/>
              </a:rPr>
              <a:t>Hoàng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Quốc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Việt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Bắc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Từ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Liêm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Hà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Nội</a:t>
            </a:r>
            <a:endParaRPr lang="vi-VN" sz="1800" b="1" dirty="0">
              <a:latin typeface="Roboto"/>
            </a:endParaRPr>
          </a:p>
        </p:txBody>
      </p:sp>
      <p:sp>
        <p:nvSpPr>
          <p:cNvPr id="11" name="Google Shape;4742;p464"/>
          <p:cNvSpPr txBox="1">
            <a:spLocks/>
          </p:cNvSpPr>
          <p:nvPr/>
        </p:nvSpPr>
        <p:spPr>
          <a:xfrm>
            <a:off x="5772553" y="3520137"/>
            <a:ext cx="36952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0968.27.6996</a:t>
            </a:r>
            <a:endParaRPr lang="en-US" sz="1800" b="1" dirty="0">
              <a:latin typeface="Roboto"/>
            </a:endParaRPr>
          </a:p>
        </p:txBody>
      </p:sp>
      <p:sp>
        <p:nvSpPr>
          <p:cNvPr id="12" name="Google Shape;4743;p464"/>
          <p:cNvSpPr txBox="1">
            <a:spLocks/>
          </p:cNvSpPr>
          <p:nvPr/>
        </p:nvSpPr>
        <p:spPr>
          <a:xfrm>
            <a:off x="5772553" y="4166421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tuyensinh@bachkhoa-aptech.edu.vn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13" name="Google Shape;4745;p464" descr="Receiver"/>
          <p:cNvPicPr preferRelativeResize="0">
            <a:picLocks/>
          </p:cNvPicPr>
          <p:nvPr/>
        </p:nvPicPr>
        <p:blipFill rotWithShape="1">
          <a:blip r:embed="rId4">
            <a:alphaModFix/>
            <a:biLevel thresh="50000"/>
          </a:blip>
          <a:srcRect/>
          <a:stretch/>
        </p:blipFill>
        <p:spPr>
          <a:xfrm>
            <a:off x="5104559" y="3423731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4746;p464" descr="Envelope"/>
          <p:cNvPicPr preferRelativeResize="0">
            <a:picLocks/>
          </p:cNvPicPr>
          <p:nvPr/>
        </p:nvPicPr>
        <p:blipFill rotWithShape="1">
          <a:blip r:embed="rId5">
            <a:alphaModFix/>
            <a:biLevel thresh="50000"/>
          </a:blip>
          <a:srcRect/>
          <a:stretch/>
        </p:blipFill>
        <p:spPr>
          <a:xfrm>
            <a:off x="5104559" y="4070014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4748;p464" descr="User"/>
          <p:cNvPicPr preferRelativeResize="0">
            <a:picLocks/>
          </p:cNvPicPr>
          <p:nvPr/>
        </p:nvPicPr>
        <p:blipFill rotWithShape="1">
          <a:blip r:embed="rId6">
            <a:alphaModFix/>
            <a:biLevel thresh="50000"/>
          </a:blip>
          <a:srcRect/>
          <a:stretch/>
        </p:blipFill>
        <p:spPr>
          <a:xfrm>
            <a:off x="5104559" y="2833206"/>
            <a:ext cx="469813" cy="469812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" name="Google Shape;4749;p464" descr="decorative element"/>
          <p:cNvCxnSpPr/>
          <p:nvPr/>
        </p:nvCxnSpPr>
        <p:spPr>
          <a:xfrm>
            <a:off x="5170080" y="3303018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4750;p464" descr="decorative element"/>
          <p:cNvCxnSpPr/>
          <p:nvPr/>
        </p:nvCxnSpPr>
        <p:spPr>
          <a:xfrm>
            <a:off x="5170080" y="39021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4751;p464" descr="decorative element"/>
          <p:cNvCxnSpPr/>
          <p:nvPr/>
        </p:nvCxnSpPr>
        <p:spPr>
          <a:xfrm>
            <a:off x="5170080" y="46514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4751;p464" descr="decorative element"/>
          <p:cNvCxnSpPr/>
          <p:nvPr/>
        </p:nvCxnSpPr>
        <p:spPr>
          <a:xfrm>
            <a:off x="5170080" y="5302637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0" name="Google Shape;4743;p464"/>
          <p:cNvSpPr txBox="1">
            <a:spLocks/>
          </p:cNvSpPr>
          <p:nvPr/>
        </p:nvSpPr>
        <p:spPr>
          <a:xfrm>
            <a:off x="5772553" y="4845294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www.bachkhoa-aptech.edu.vn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7170" name="Picture 2" descr="Káº¿t quáº£ hÃ¬nh áº£nh cho world icon 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321" y="4771421"/>
            <a:ext cx="424744" cy="4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01DAAA9-0579-4BCE-AD5C-42ECEE80825A}"/>
              </a:ext>
            </a:extLst>
          </p:cNvPr>
          <p:cNvSpPr txBox="1"/>
          <p:nvPr/>
        </p:nvSpPr>
        <p:spPr>
          <a:xfrm>
            <a:off x="4823737" y="701033"/>
            <a:ext cx="7128577" cy="3936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 smtClean="0">
                <a:latin typeface="UTM Avo" panose="02040603050506020204" pitchFamily="18" charset="0"/>
              </a:rPr>
              <a:t>HỆ THỐNG ĐÀO TẠO CNTT QUỐC TẾ BACHKHOA - APTECH</a:t>
            </a:r>
            <a:endParaRPr lang="en-US" sz="1500" b="1" dirty="0">
              <a:latin typeface="UTM Avo" panose="02040603050506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6" y="1878372"/>
            <a:ext cx="3744411" cy="373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4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379814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24" dirty="0"/>
              <a:t>JavaScript</a:t>
            </a:r>
            <a:r>
              <a:rPr spc="-90" dirty="0"/>
              <a:t> </a:t>
            </a:r>
            <a:r>
              <a:rPr spc="-5" dirty="0"/>
              <a:t>1-2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6</a:t>
            </a:fld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07417" y="4115563"/>
            <a:ext cx="11536933" cy="652779"/>
          </a:xfrm>
          <a:custGeom>
            <a:avLst/>
            <a:gdLst/>
            <a:ahLst/>
            <a:cxnLst/>
            <a:rect l="l" t="t" r="r" b="b"/>
            <a:pathLst>
              <a:path w="8382000" h="652779">
                <a:moveTo>
                  <a:pt x="0" y="108712"/>
                </a:moveTo>
                <a:lnTo>
                  <a:pt x="8544" y="66383"/>
                </a:lnTo>
                <a:lnTo>
                  <a:pt x="31843" y="31829"/>
                </a:lnTo>
                <a:lnTo>
                  <a:pt x="66399" y="8538"/>
                </a:lnTo>
                <a:lnTo>
                  <a:pt x="108711" y="0"/>
                </a:lnTo>
                <a:lnTo>
                  <a:pt x="8273288" y="0"/>
                </a:lnTo>
                <a:lnTo>
                  <a:pt x="8315616" y="8538"/>
                </a:lnTo>
                <a:lnTo>
                  <a:pt x="8350170" y="31829"/>
                </a:lnTo>
                <a:lnTo>
                  <a:pt x="8373461" y="66383"/>
                </a:lnTo>
                <a:lnTo>
                  <a:pt x="8382000" y="108712"/>
                </a:lnTo>
                <a:lnTo>
                  <a:pt x="8382000" y="543560"/>
                </a:lnTo>
                <a:lnTo>
                  <a:pt x="8373461" y="585888"/>
                </a:lnTo>
                <a:lnTo>
                  <a:pt x="8350170" y="620442"/>
                </a:lnTo>
                <a:lnTo>
                  <a:pt x="8315616" y="643733"/>
                </a:lnTo>
                <a:lnTo>
                  <a:pt x="8273288" y="652271"/>
                </a:lnTo>
                <a:lnTo>
                  <a:pt x="108711" y="652271"/>
                </a:lnTo>
                <a:lnTo>
                  <a:pt x="66399" y="643733"/>
                </a:lnTo>
                <a:lnTo>
                  <a:pt x="31843" y="620442"/>
                </a:lnTo>
                <a:lnTo>
                  <a:pt x="8544" y="585888"/>
                </a:lnTo>
                <a:lnTo>
                  <a:pt x="0" y="543560"/>
                </a:lnTo>
                <a:lnTo>
                  <a:pt x="0" y="1087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25780" y="621286"/>
            <a:ext cx="11555730" cy="4955464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20407" marR="396025">
              <a:lnSpc>
                <a:spcPts val="2225"/>
              </a:lnSpc>
              <a:spcBef>
                <a:spcPts val="483"/>
              </a:spcBef>
            </a:pPr>
            <a:r>
              <a:rPr spc="-5" dirty="0">
                <a:latin typeface="Arial"/>
                <a:cs typeface="Arial"/>
              </a:rPr>
              <a:t>JavaScript là một ngôn ngữ </a:t>
            </a:r>
            <a:r>
              <a:rPr dirty="0">
                <a:latin typeface="Arial"/>
                <a:cs typeface="Arial"/>
              </a:rPr>
              <a:t>kịch </a:t>
            </a:r>
            <a:r>
              <a:rPr spc="-5" dirty="0">
                <a:latin typeface="Arial"/>
                <a:cs typeface="Arial"/>
              </a:rPr>
              <a:t>bản </a:t>
            </a:r>
            <a:r>
              <a:rPr dirty="0">
                <a:latin typeface="Arial"/>
                <a:cs typeface="Arial"/>
              </a:rPr>
              <a:t>cho </a:t>
            </a:r>
            <a:r>
              <a:rPr spc="-5" dirty="0">
                <a:latin typeface="Arial"/>
                <a:cs typeface="Arial"/>
              </a:rPr>
              <a:t>phép </a:t>
            </a:r>
            <a:r>
              <a:rPr spc="-11" dirty="0">
                <a:latin typeface="Arial"/>
                <a:cs typeface="Arial"/>
              </a:rPr>
              <a:t>xây </a:t>
            </a:r>
            <a:r>
              <a:rPr spc="-5" dirty="0">
                <a:latin typeface="Arial"/>
                <a:cs typeface="Arial"/>
              </a:rPr>
              <a:t>dựng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trang </a:t>
            </a:r>
            <a:r>
              <a:rPr spc="-19" dirty="0">
                <a:latin typeface="Arial"/>
                <a:cs typeface="Arial"/>
              </a:rPr>
              <a:t>web </a:t>
            </a:r>
            <a:r>
              <a:rPr spc="-11" dirty="0">
                <a:latin typeface="Arial"/>
                <a:cs typeface="Arial"/>
              </a:rPr>
              <a:t>động  </a:t>
            </a:r>
            <a:r>
              <a:rPr spc="-5" dirty="0">
                <a:latin typeface="Arial"/>
                <a:cs typeface="Arial"/>
              </a:rPr>
              <a:t>bằng </a:t>
            </a:r>
            <a:r>
              <a:rPr dirty="0">
                <a:latin typeface="Arial"/>
                <a:cs typeface="Arial"/>
              </a:rPr>
              <a:t>cách </a:t>
            </a:r>
            <a:r>
              <a:rPr spc="-5" dirty="0">
                <a:latin typeface="Arial"/>
                <a:cs typeface="Arial"/>
              </a:rPr>
              <a:t>đảm bảo tương </a:t>
            </a:r>
            <a:r>
              <a:rPr dirty="0">
                <a:latin typeface="Arial"/>
                <a:cs typeface="Arial"/>
              </a:rPr>
              <a:t>tác </a:t>
            </a:r>
            <a:r>
              <a:rPr spc="-11" dirty="0">
                <a:latin typeface="Arial"/>
                <a:cs typeface="Arial"/>
              </a:rPr>
              <a:t>người </a:t>
            </a:r>
            <a:r>
              <a:rPr spc="-5" dirty="0">
                <a:latin typeface="Arial"/>
                <a:cs typeface="Arial"/>
              </a:rPr>
              <a:t>dùng </a:t>
            </a:r>
            <a:r>
              <a:rPr dirty="0">
                <a:latin typeface="Arial"/>
                <a:cs typeface="Arial"/>
              </a:rPr>
              <a:t>tối</a:t>
            </a:r>
            <a:r>
              <a:rPr spc="71" dirty="0">
                <a:latin typeface="Arial"/>
                <a:cs typeface="Arial"/>
              </a:rPr>
              <a:t> </a:t>
            </a:r>
            <a:r>
              <a:rPr spc="-11">
                <a:latin typeface="Arial"/>
                <a:cs typeface="Arial"/>
              </a:rPr>
              <a:t>đa</a:t>
            </a:r>
            <a:r>
              <a:rPr spc="-11" smtClean="0">
                <a:latin typeface="Arial"/>
                <a:cs typeface="Arial"/>
              </a:rPr>
              <a:t>.</a:t>
            </a:r>
            <a:endParaRPr lang="en-US" spc="-11" smtClean="0">
              <a:latin typeface="Arial"/>
              <a:cs typeface="Arial"/>
            </a:endParaRPr>
          </a:p>
          <a:p>
            <a:pPr marL="20407" marR="396025">
              <a:lnSpc>
                <a:spcPts val="2225"/>
              </a:lnSpc>
              <a:spcBef>
                <a:spcPts val="483"/>
              </a:spcBef>
            </a:pPr>
            <a:endParaRPr dirty="0">
              <a:latin typeface="Arial"/>
              <a:cs typeface="Arial"/>
            </a:endParaRPr>
          </a:p>
          <a:p>
            <a:pPr marL="19650" marR="6047">
              <a:lnSpc>
                <a:spcPts val="2225"/>
              </a:lnSpc>
              <a:spcBef>
                <a:spcPts val="5"/>
              </a:spcBef>
            </a:pPr>
            <a:r>
              <a:rPr spc="-5" smtClean="0">
                <a:latin typeface="Arial"/>
                <a:cs typeface="Arial"/>
              </a:rPr>
              <a:t>JavaScript </a:t>
            </a:r>
            <a:r>
              <a:rPr spc="-5" dirty="0">
                <a:latin typeface="Arial"/>
                <a:cs typeface="Arial"/>
              </a:rPr>
              <a:t>là một ngôn ngữ dựa </a:t>
            </a:r>
            <a:r>
              <a:rPr dirty="0">
                <a:latin typeface="Arial"/>
                <a:cs typeface="Arial"/>
              </a:rPr>
              <a:t>trên </a:t>
            </a:r>
            <a:r>
              <a:rPr spc="-5" dirty="0">
                <a:latin typeface="Arial"/>
                <a:cs typeface="Arial"/>
              </a:rPr>
              <a:t>đối tượng, </a:t>
            </a:r>
            <a:r>
              <a:rPr dirty="0">
                <a:latin typeface="Arial"/>
                <a:cs typeface="Arial"/>
              </a:rPr>
              <a:t>có </a:t>
            </a:r>
            <a:r>
              <a:rPr spc="-11" dirty="0">
                <a:latin typeface="Arial"/>
                <a:cs typeface="Arial"/>
              </a:rPr>
              <a:t>nghĩa </a:t>
            </a:r>
            <a:r>
              <a:rPr spc="-5" dirty="0">
                <a:latin typeface="Arial"/>
                <a:cs typeface="Arial"/>
              </a:rPr>
              <a:t>là nó cung </a:t>
            </a:r>
            <a:r>
              <a:rPr dirty="0">
                <a:latin typeface="Arial"/>
                <a:cs typeface="Arial"/>
              </a:rPr>
              <a:t>cấp các </a:t>
            </a:r>
            <a:r>
              <a:rPr spc="-5" dirty="0">
                <a:latin typeface="Arial"/>
                <a:cs typeface="Arial"/>
              </a:rPr>
              <a:t>đối  tượng để xác định chức</a:t>
            </a:r>
            <a:r>
              <a:rPr spc="35" dirty="0">
                <a:latin typeface="Arial"/>
                <a:cs typeface="Arial"/>
              </a:rPr>
              <a:t> </a:t>
            </a:r>
            <a:r>
              <a:rPr spc="-11">
                <a:latin typeface="Arial"/>
                <a:cs typeface="Arial"/>
              </a:rPr>
              <a:t>năng</a:t>
            </a:r>
            <a:r>
              <a:rPr spc="-11" smtClean="0">
                <a:latin typeface="Arial"/>
                <a:cs typeface="Arial"/>
              </a:rPr>
              <a:t>.</a:t>
            </a:r>
            <a:endParaRPr lang="en-US" spc="-11" smtClean="0">
              <a:latin typeface="Arial"/>
              <a:cs typeface="Arial"/>
            </a:endParaRPr>
          </a:p>
          <a:p>
            <a:pPr marL="19650" marR="6047">
              <a:lnSpc>
                <a:spcPts val="2225"/>
              </a:lnSpc>
              <a:spcBef>
                <a:spcPts val="5"/>
              </a:spcBef>
            </a:pPr>
            <a:endParaRPr dirty="0">
              <a:latin typeface="Arial"/>
              <a:cs typeface="Arial"/>
            </a:endParaRPr>
          </a:p>
          <a:p>
            <a:pPr marL="16628">
              <a:lnSpc>
                <a:spcPts val="2398"/>
              </a:lnSpc>
            </a:pPr>
            <a:r>
              <a:rPr spc="-24" smtClean="0">
                <a:latin typeface="Arial"/>
                <a:cs typeface="Arial"/>
              </a:rPr>
              <a:t>Trong </a:t>
            </a:r>
            <a:r>
              <a:rPr spc="-5" dirty="0">
                <a:latin typeface="Arial"/>
                <a:cs typeface="Arial"/>
              </a:rPr>
              <a:t>cuộc sống thực, một đối tượng là một thực </a:t>
            </a:r>
            <a:r>
              <a:rPr dirty="0">
                <a:latin typeface="Arial"/>
                <a:cs typeface="Arial"/>
              </a:rPr>
              <a:t>thể có thể </a:t>
            </a:r>
            <a:r>
              <a:rPr spc="-5" dirty="0">
                <a:latin typeface="Arial"/>
                <a:cs typeface="Arial"/>
              </a:rPr>
              <a:t>nhìn thấy </a:t>
            </a:r>
            <a:r>
              <a:rPr spc="-11">
                <a:latin typeface="Arial"/>
                <a:cs typeface="Arial"/>
              </a:rPr>
              <a:t>như</a:t>
            </a:r>
            <a:r>
              <a:rPr spc="130">
                <a:latin typeface="Arial"/>
                <a:cs typeface="Arial"/>
              </a:rPr>
              <a:t> </a:t>
            </a:r>
            <a:r>
              <a:rPr spc="-5" smtClean="0">
                <a:latin typeface="Arial"/>
                <a:cs typeface="Arial"/>
              </a:rPr>
              <a:t>một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pc="-5" smtClean="0">
                <a:latin typeface="Arial"/>
                <a:cs typeface="Arial"/>
              </a:rPr>
              <a:t>chiếc </a:t>
            </a:r>
            <a:r>
              <a:rPr spc="-11" dirty="0">
                <a:latin typeface="Arial"/>
                <a:cs typeface="Arial"/>
              </a:rPr>
              <a:t>xe </a:t>
            </a:r>
            <a:r>
              <a:rPr spc="-5" dirty="0">
                <a:latin typeface="Arial"/>
                <a:cs typeface="Arial"/>
              </a:rPr>
              <a:t>hoặc cái bảng </a:t>
            </a:r>
            <a:r>
              <a:rPr dirty="0">
                <a:latin typeface="Arial"/>
                <a:cs typeface="Arial"/>
              </a:rPr>
              <a:t>có </a:t>
            </a: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số </a:t>
            </a:r>
            <a:r>
              <a:rPr spc="-5" dirty="0">
                <a:latin typeface="Arial"/>
                <a:cs typeface="Arial"/>
              </a:rPr>
              <a:t>thuộc tính </a:t>
            </a:r>
            <a:r>
              <a:rPr dirty="0">
                <a:latin typeface="Arial"/>
                <a:cs typeface="Arial"/>
              </a:rPr>
              <a:t>và </a:t>
            </a:r>
            <a:r>
              <a:rPr spc="-11" dirty="0">
                <a:latin typeface="Arial"/>
                <a:cs typeface="Arial"/>
              </a:rPr>
              <a:t>hành </a:t>
            </a:r>
            <a:r>
              <a:rPr spc="-5" dirty="0">
                <a:latin typeface="Arial"/>
                <a:cs typeface="Arial"/>
              </a:rPr>
              <a:t>động nhất</a:t>
            </a:r>
            <a:r>
              <a:rPr spc="119" dirty="0">
                <a:latin typeface="Arial"/>
                <a:cs typeface="Arial"/>
              </a:rPr>
              <a:t> </a:t>
            </a:r>
            <a:r>
              <a:rPr spc="-11">
                <a:latin typeface="Arial"/>
                <a:cs typeface="Arial"/>
              </a:rPr>
              <a:t>định</a:t>
            </a:r>
            <a:r>
              <a:rPr spc="-11" smtClean="0">
                <a:latin typeface="Arial"/>
                <a:cs typeface="Arial"/>
              </a:rPr>
              <a:t>.</a:t>
            </a:r>
            <a:endParaRPr lang="en-US" spc="-11" smtClean="0">
              <a:latin typeface="Arial"/>
              <a:cs typeface="Arial"/>
            </a:endParaRPr>
          </a:p>
          <a:p>
            <a:pPr marL="16628">
              <a:lnSpc>
                <a:spcPts val="2398"/>
              </a:lnSpc>
            </a:pPr>
            <a:endParaRPr dirty="0">
              <a:latin typeface="Arial"/>
              <a:cs typeface="Arial"/>
            </a:endParaRPr>
          </a:p>
          <a:p>
            <a:pPr marL="15114" marR="396025">
              <a:lnSpc>
                <a:spcPts val="2225"/>
              </a:lnSpc>
              <a:spcBef>
                <a:spcPts val="5"/>
              </a:spcBef>
            </a:pPr>
            <a:r>
              <a:rPr spc="-5" smtClean="0">
                <a:latin typeface="Arial"/>
                <a:cs typeface="Arial"/>
              </a:rPr>
              <a:t>Tương </a:t>
            </a:r>
            <a:r>
              <a:rPr dirty="0">
                <a:latin typeface="Arial"/>
                <a:cs typeface="Arial"/>
              </a:rPr>
              <a:t>tự </a:t>
            </a:r>
            <a:r>
              <a:rPr spc="-5" dirty="0">
                <a:latin typeface="Arial"/>
                <a:cs typeface="Arial"/>
              </a:rPr>
              <a:t>như </a:t>
            </a:r>
            <a:r>
              <a:rPr spc="-49" dirty="0">
                <a:latin typeface="Arial"/>
                <a:cs typeface="Arial"/>
              </a:rPr>
              <a:t>vậy, </a:t>
            </a:r>
            <a:r>
              <a:rPr dirty="0">
                <a:latin typeface="Arial"/>
                <a:cs typeface="Arial"/>
              </a:rPr>
              <a:t>trong </a:t>
            </a:r>
            <a:r>
              <a:rPr spc="-5" dirty="0">
                <a:latin typeface="Arial"/>
                <a:cs typeface="Arial"/>
              </a:rPr>
              <a:t>một ngôn ngữ </a:t>
            </a:r>
            <a:r>
              <a:rPr dirty="0">
                <a:latin typeface="Arial"/>
                <a:cs typeface="Arial"/>
              </a:rPr>
              <a:t>kịch </a:t>
            </a:r>
            <a:r>
              <a:rPr spc="-5" dirty="0">
                <a:latin typeface="Arial"/>
                <a:cs typeface="Arial"/>
              </a:rPr>
              <a:t>bản, một đối </a:t>
            </a:r>
            <a:r>
              <a:rPr dirty="0">
                <a:latin typeface="Arial"/>
                <a:cs typeface="Arial"/>
              </a:rPr>
              <a:t>tượng có </a:t>
            </a:r>
            <a:r>
              <a:rPr spc="-5" dirty="0">
                <a:latin typeface="Arial"/>
                <a:cs typeface="Arial"/>
              </a:rPr>
              <a:t>một nhận  dạng duy nhất, </a:t>
            </a:r>
            <a:r>
              <a:rPr spc="-5">
                <a:latin typeface="Arial"/>
                <a:cs typeface="Arial"/>
              </a:rPr>
              <a:t>trạng </a:t>
            </a:r>
            <a:r>
              <a:rPr smtClean="0">
                <a:latin typeface="Arial"/>
                <a:cs typeface="Arial"/>
              </a:rPr>
              <a:t>thái</a:t>
            </a:r>
            <a:r>
              <a:rPr lang="en-US" smtClean="0">
                <a:latin typeface="Arial"/>
                <a:cs typeface="Arial"/>
              </a:rPr>
              <a:t> </a:t>
            </a:r>
            <a:r>
              <a:rPr smtClean="0">
                <a:latin typeface="Arial"/>
                <a:cs typeface="Arial"/>
              </a:rPr>
              <a:t>và</a:t>
            </a:r>
            <a:r>
              <a:rPr lang="en-US" smtClean="0">
                <a:latin typeface="Arial"/>
                <a:cs typeface="Arial"/>
              </a:rPr>
              <a:t> </a:t>
            </a:r>
            <a:r>
              <a:rPr spc="-5" smtClean="0">
                <a:latin typeface="Arial"/>
                <a:cs typeface="Arial"/>
              </a:rPr>
              <a:t>hành</a:t>
            </a:r>
            <a:r>
              <a:rPr spc="60" smtClean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vi.</a:t>
            </a:r>
          </a:p>
          <a:p>
            <a:pPr marL="18893"/>
            <a:r>
              <a:rPr spc="-5" smtClean="0">
                <a:latin typeface="Arial"/>
                <a:cs typeface="Arial"/>
              </a:rPr>
              <a:t>Danh </a:t>
            </a:r>
            <a:r>
              <a:rPr spc="-5" dirty="0">
                <a:latin typeface="Arial"/>
                <a:cs typeface="Arial"/>
              </a:rPr>
              <a:t>tính </a:t>
            </a:r>
            <a:r>
              <a:rPr dirty="0">
                <a:latin typeface="Arial"/>
                <a:cs typeface="Arial"/>
              </a:rPr>
              <a:t>của các </a:t>
            </a:r>
            <a:r>
              <a:rPr spc="-5" dirty="0">
                <a:latin typeface="Arial"/>
                <a:cs typeface="Arial"/>
              </a:rPr>
              <a:t>đối tượng phân biệt nó </a:t>
            </a:r>
            <a:r>
              <a:rPr dirty="0">
                <a:latin typeface="Arial"/>
                <a:cs typeface="Arial"/>
              </a:rPr>
              <a:t>với các </a:t>
            </a:r>
            <a:r>
              <a:rPr spc="-5" dirty="0">
                <a:latin typeface="Arial"/>
                <a:cs typeface="Arial"/>
              </a:rPr>
              <a:t>đối tượng khác cùng</a:t>
            </a:r>
            <a:r>
              <a:rPr spc="65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loại.</a:t>
            </a:r>
            <a:endParaRPr dirty="0">
              <a:latin typeface="Arial"/>
              <a:cs typeface="Arial"/>
            </a:endParaRPr>
          </a:p>
          <a:p>
            <a:pPr marL="18139" marR="259230">
              <a:lnSpc>
                <a:spcPts val="2225"/>
              </a:lnSpc>
              <a:spcBef>
                <a:spcPts val="1940"/>
              </a:spcBef>
            </a:pPr>
            <a:r>
              <a:rPr spc="-24" smtClean="0">
                <a:latin typeface="Arial"/>
                <a:cs typeface="Arial"/>
              </a:rPr>
              <a:t>Trạng </a:t>
            </a:r>
            <a:r>
              <a:rPr spc="-5" dirty="0">
                <a:latin typeface="Arial"/>
                <a:cs typeface="Arial"/>
              </a:rPr>
              <a:t>thái </a:t>
            </a:r>
            <a:r>
              <a:rPr dirty="0">
                <a:latin typeface="Arial"/>
                <a:cs typeface="Arial"/>
              </a:rPr>
              <a:t>của các </a:t>
            </a:r>
            <a:r>
              <a:rPr spc="-5" dirty="0">
                <a:latin typeface="Arial"/>
                <a:cs typeface="Arial"/>
              </a:rPr>
              <a:t>đối tượng liên quan đến đặc điểm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5" dirty="0">
                <a:latin typeface="Arial"/>
                <a:cs typeface="Arial"/>
              </a:rPr>
              <a:t>nó, trong </a:t>
            </a:r>
            <a:r>
              <a:rPr dirty="0">
                <a:latin typeface="Arial"/>
                <a:cs typeface="Arial"/>
              </a:rPr>
              <a:t>khi </a:t>
            </a:r>
            <a:r>
              <a:rPr spc="-5" dirty="0">
                <a:latin typeface="Arial"/>
                <a:cs typeface="Arial"/>
              </a:rPr>
              <a:t>hành </a:t>
            </a:r>
            <a:r>
              <a:rPr dirty="0">
                <a:latin typeface="Arial"/>
                <a:cs typeface="Arial"/>
              </a:rPr>
              <a:t>vi  của các </a:t>
            </a:r>
            <a:r>
              <a:rPr spc="-5" dirty="0">
                <a:latin typeface="Arial"/>
                <a:cs typeface="Arial"/>
              </a:rPr>
              <a:t>đối tượng bao gồm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11" dirty="0">
                <a:latin typeface="Arial"/>
                <a:cs typeface="Arial"/>
              </a:rPr>
              <a:t>hành </a:t>
            </a:r>
            <a:r>
              <a:rPr spc="-5" dirty="0">
                <a:latin typeface="Arial"/>
                <a:cs typeface="Arial"/>
              </a:rPr>
              <a:t>động </a:t>
            </a:r>
            <a:r>
              <a:rPr dirty="0">
                <a:latin typeface="Arial"/>
                <a:cs typeface="Arial"/>
              </a:rPr>
              <a:t>có thể của</a:t>
            </a:r>
            <a:r>
              <a:rPr spc="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nó.</a:t>
            </a:r>
            <a:endParaRPr dirty="0">
              <a:latin typeface="Arial"/>
              <a:cs typeface="Arial"/>
            </a:endParaRPr>
          </a:p>
          <a:p>
            <a:pPr marL="15114" marR="344632">
              <a:lnSpc>
                <a:spcPts val="2225"/>
              </a:lnSpc>
            </a:pPr>
            <a:endParaRPr lang="en-US" spc="-5" smtClean="0">
              <a:latin typeface="Arial"/>
              <a:cs typeface="Arial"/>
            </a:endParaRPr>
          </a:p>
          <a:p>
            <a:pPr marL="15114" marR="344632">
              <a:lnSpc>
                <a:spcPts val="2225"/>
              </a:lnSpc>
            </a:pPr>
            <a:r>
              <a:rPr spc="-5" smtClean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đối </a:t>
            </a:r>
            <a:r>
              <a:rPr dirty="0">
                <a:latin typeface="Arial"/>
                <a:cs typeface="Arial"/>
              </a:rPr>
              <a:t>tượng </a:t>
            </a:r>
            <a:r>
              <a:rPr spc="-5" dirty="0">
                <a:latin typeface="Arial"/>
                <a:cs typeface="Arial"/>
              </a:rPr>
              <a:t>lưu danh tính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trạng </a:t>
            </a:r>
            <a:r>
              <a:rPr dirty="0">
                <a:latin typeface="Arial"/>
                <a:cs typeface="Arial"/>
              </a:rPr>
              <a:t>thái của </a:t>
            </a:r>
            <a:r>
              <a:rPr spc="-5" dirty="0">
                <a:latin typeface="Arial"/>
                <a:cs typeface="Arial"/>
              </a:rPr>
              <a:t>nó </a:t>
            </a:r>
            <a:r>
              <a:rPr dirty="0">
                <a:latin typeface="Arial"/>
                <a:cs typeface="Arial"/>
              </a:rPr>
              <a:t>trong các trường </a:t>
            </a:r>
            <a:r>
              <a:rPr spc="-5" dirty="0">
                <a:latin typeface="Arial"/>
                <a:cs typeface="Arial"/>
              </a:rPr>
              <a:t>(còn gọi là  biến)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phơi bày hành </a:t>
            </a:r>
            <a:r>
              <a:rPr dirty="0">
                <a:latin typeface="Arial"/>
                <a:cs typeface="Arial"/>
              </a:rPr>
              <a:t>vi của </a:t>
            </a:r>
            <a:r>
              <a:rPr spc="-5" dirty="0">
                <a:latin typeface="Arial"/>
                <a:cs typeface="Arial"/>
              </a:rPr>
              <a:t>mình </a:t>
            </a:r>
            <a:r>
              <a:rPr dirty="0">
                <a:latin typeface="Arial"/>
                <a:cs typeface="Arial"/>
              </a:rPr>
              <a:t>thông </a:t>
            </a:r>
            <a:r>
              <a:rPr spc="-5" dirty="0">
                <a:latin typeface="Arial"/>
                <a:cs typeface="Arial"/>
              </a:rPr>
              <a:t>qua </a:t>
            </a:r>
            <a:r>
              <a:rPr dirty="0">
                <a:latin typeface="Arial"/>
                <a:cs typeface="Arial"/>
              </a:rPr>
              <a:t>chức </a:t>
            </a:r>
            <a:r>
              <a:rPr spc="-5" dirty="0">
                <a:latin typeface="Arial"/>
                <a:cs typeface="Arial"/>
              </a:rPr>
              <a:t>năng (hành</a:t>
            </a:r>
            <a:r>
              <a:rPr spc="90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động).</a:t>
            </a:r>
            <a:endParaRPr dirty="0">
              <a:latin typeface="Arial"/>
              <a:cs typeface="Arial"/>
            </a:endParaRPr>
          </a:p>
        </p:txBody>
      </p:sp>
      <p:sp>
        <p:nvSpPr>
          <p:cNvPr id="2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46771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38071"/>
            <a:ext cx="379814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24" dirty="0"/>
              <a:t>JavaScript</a:t>
            </a:r>
            <a:r>
              <a:rPr spc="-90" dirty="0"/>
              <a:t> </a:t>
            </a:r>
            <a:r>
              <a:rPr spc="-5" dirty="0"/>
              <a:t>2-2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2027" y="890395"/>
            <a:ext cx="7714825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sẽ hiển thị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đối tượng thế giới</a:t>
            </a:r>
            <a:r>
              <a:rPr spc="-20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thực.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87111" y="1631755"/>
            <a:ext cx="8961598" cy="3518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34847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789008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phiên bản của</a:t>
            </a:r>
            <a:r>
              <a:rPr spc="-100" dirty="0"/>
              <a:t> </a:t>
            </a:r>
            <a:r>
              <a:rPr spc="-24" dirty="0"/>
              <a:t>JavaScript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2029" y="894971"/>
            <a:ext cx="10675620" cy="993240"/>
          </a:xfrm>
          <a:prstGeom prst="rect">
            <a:avLst/>
          </a:prstGeom>
        </p:spPr>
        <p:txBody>
          <a:bodyPr vert="horz" wrap="square" lIns="0" tIns="43834" rIns="0" bIns="0" rtlCol="0">
            <a:spAutoFit/>
          </a:bodyPr>
          <a:lstStyle/>
          <a:p>
            <a:pPr marL="341610" marR="6047" indent="-326493">
              <a:lnSpc>
                <a:spcPts val="2499"/>
              </a:lnSpc>
              <a:spcBef>
                <a:spcPts val="34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Phiên </a:t>
            </a:r>
            <a:r>
              <a:rPr dirty="0">
                <a:latin typeface="Calibri"/>
                <a:cs typeface="Calibri"/>
              </a:rPr>
              <a:t>bản </a:t>
            </a:r>
            <a:r>
              <a:rPr spc="5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tiên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JavaScript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phát triển bởi Brendan Eich </a:t>
            </a:r>
            <a:r>
              <a:rPr spc="-5" dirty="0">
                <a:latin typeface="Calibri"/>
                <a:cs typeface="Calibri"/>
              </a:rPr>
              <a:t>tại</a:t>
            </a:r>
            <a:r>
              <a:rPr spc="-29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Netscape  </a:t>
            </a:r>
            <a:r>
              <a:rPr spc="-5" dirty="0">
                <a:latin typeface="Calibri"/>
                <a:cs typeface="Calibri"/>
              </a:rPr>
              <a:t>vào </a:t>
            </a:r>
            <a:r>
              <a:rPr dirty="0">
                <a:latin typeface="Calibri"/>
                <a:cs typeface="Calibri"/>
              </a:rPr>
              <a:t>năm </a:t>
            </a:r>
            <a:r>
              <a:rPr spc="5" dirty="0">
                <a:latin typeface="Calibri"/>
                <a:cs typeface="Calibri"/>
              </a:rPr>
              <a:t>1995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đặt </a:t>
            </a:r>
            <a:r>
              <a:rPr spc="-5" dirty="0">
                <a:latin typeface="Calibri"/>
                <a:cs typeface="Calibri"/>
              </a:rPr>
              <a:t>tên </a:t>
            </a:r>
            <a:r>
              <a:rPr dirty="0">
                <a:latin typeface="Calibri"/>
                <a:cs typeface="Calibri"/>
              </a:rPr>
              <a:t>là JavaScript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1.0.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39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phiên bản </a:t>
            </a:r>
            <a:r>
              <a:rPr spc="5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nhau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ngôn ngữ</a:t>
            </a:r>
            <a:r>
              <a:rPr spc="-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JavaScript.</a:t>
            </a:r>
            <a:endParaRPr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164136"/>
              </p:ext>
            </p:extLst>
          </p:nvPr>
        </p:nvGraphicFramePr>
        <p:xfrm>
          <a:off x="552029" y="1888211"/>
          <a:ext cx="10971951" cy="43300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5572"/>
                <a:gridCol w="9136379"/>
              </a:tblGrid>
              <a:tr h="515601"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1800" b="1" spc="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Phiên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bản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64465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Mô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tả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4465" marB="0">
                    <a:solidFill>
                      <a:srgbClr val="943735"/>
                    </a:solidFill>
                  </a:tcPr>
                </a:tc>
              </a:tr>
              <a:tr h="441942">
                <a:tc>
                  <a:txBody>
                    <a:bodyPr/>
                    <a:lstStyle/>
                    <a:p>
                      <a:pPr marL="7112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hỗ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trợ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từ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phiên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bản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3.0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Netscape Navigator và Internet</a:t>
                      </a:r>
                      <a:r>
                        <a:rPr sz="13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Explorer.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</a:tr>
              <a:tr h="441366">
                <a:tc>
                  <a:txBody>
                    <a:bodyPr/>
                    <a:lstStyle/>
                    <a:p>
                      <a:pPr marL="7112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hỗ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trợ bởi Internet Explorer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từ phiên bản</a:t>
                      </a:r>
                      <a:r>
                        <a:rPr sz="13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4.0.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</a:tr>
              <a:tr h="552428">
                <a:tc>
                  <a:txBody>
                    <a:bodyPr/>
                    <a:lstStyle/>
                    <a:p>
                      <a:pPr marL="7112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62560" marR="81915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hỗ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trợ bởi Internet Explorer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từ phiên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bản 5.0, Netscape Navigator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từ phiên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bản  4.0, và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Opera từ phiên bản</a:t>
                      </a:r>
                      <a:r>
                        <a:rPr sz="13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5.0.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1" marB="0">
                    <a:solidFill>
                      <a:srgbClr val="D6E3BC"/>
                    </a:solidFill>
                  </a:tcPr>
                </a:tc>
              </a:tr>
              <a:tr h="441366">
                <a:tc>
                  <a:txBody>
                    <a:bodyPr/>
                    <a:lstStyle/>
                    <a:p>
                      <a:pPr marL="7112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hỗ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trợ bởi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các máy chủ của Netscape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Opera</a:t>
                      </a:r>
                      <a:r>
                        <a:rPr sz="13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6.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</a:tr>
              <a:tr h="5524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7112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62560" marR="81915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hỗ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trợ bởi Internet Explorer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từ phiên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bản 6.0, Netscape Navigator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từ phiên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bản  6.0, và Mozilla Firefox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từ phiên bản</a:t>
                      </a:r>
                      <a:r>
                        <a:rPr sz="13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1.0.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1" marB="0">
                    <a:solidFill>
                      <a:srgbClr val="D6E3BC"/>
                    </a:solidFill>
                  </a:tcPr>
                </a:tc>
              </a:tr>
              <a:tr h="6865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7112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hỗ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trợ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trong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phiên bản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mới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nhất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trình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duyệt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Internet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Explorer </a:t>
                      </a:r>
                      <a:r>
                        <a:rPr sz="1300" spc="5" dirty="0" err="1">
                          <a:latin typeface="Arial"/>
                          <a:cs typeface="Arial"/>
                        </a:rPr>
                        <a:t>và</a:t>
                      </a:r>
                      <a:r>
                        <a:rPr sz="13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 smtClean="0">
                          <a:latin typeface="Arial"/>
                          <a:cs typeface="Arial"/>
                        </a:rPr>
                        <a:t>Netscape</a:t>
                      </a:r>
                      <a:r>
                        <a:rPr lang="vi-VN" sz="1300" spc="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0" dirty="0" smtClean="0">
                          <a:latin typeface="Arial"/>
                          <a:cs typeface="Arial"/>
                        </a:rPr>
                        <a:t>Navigator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.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Nó cũng được hỗ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trợ bởi trình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duyệt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Mozilla Firefox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từ phiên bản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1.5.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</a:tr>
              <a:tr h="698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7112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62560" marR="83185">
                        <a:lnSpc>
                          <a:spcPct val="103099"/>
                        </a:lnSpc>
                        <a:spcBef>
                          <a:spcPts val="95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hỗ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trợ trong phiên bản mới nhất của trình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duyệt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Internet Explorer và Netscape 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Navigator.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Nó cũng được hỗ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trợ bởi trình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duyệt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Mozilla Firefox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từ phiên bản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2.0.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1285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22012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685292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Client-side </a:t>
            </a:r>
            <a:r>
              <a:rPr spc="-24" dirty="0"/>
              <a:t>JavaScript</a:t>
            </a:r>
            <a:r>
              <a:rPr spc="-90" dirty="0"/>
              <a:t> </a:t>
            </a:r>
            <a:r>
              <a:rPr spc="-5" dirty="0"/>
              <a:t>1-2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9</a:t>
            </a:fld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407417" y="1753361"/>
            <a:ext cx="11175999" cy="661670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0" y="110236"/>
                </a:moveTo>
                <a:lnTo>
                  <a:pt x="8662" y="67347"/>
                </a:lnTo>
                <a:lnTo>
                  <a:pt x="32286" y="32305"/>
                </a:lnTo>
                <a:lnTo>
                  <a:pt x="67326" y="8669"/>
                </a:lnTo>
                <a:lnTo>
                  <a:pt x="110236" y="0"/>
                </a:lnTo>
                <a:lnTo>
                  <a:pt x="8271764" y="0"/>
                </a:lnTo>
                <a:lnTo>
                  <a:pt x="8314652" y="8669"/>
                </a:lnTo>
                <a:lnTo>
                  <a:pt x="8349694" y="32305"/>
                </a:lnTo>
                <a:lnTo>
                  <a:pt x="8373330" y="67347"/>
                </a:lnTo>
                <a:lnTo>
                  <a:pt x="8382000" y="110236"/>
                </a:lnTo>
                <a:lnTo>
                  <a:pt x="8382000" y="551179"/>
                </a:lnTo>
                <a:lnTo>
                  <a:pt x="8373330" y="594068"/>
                </a:lnTo>
                <a:lnTo>
                  <a:pt x="8349694" y="629110"/>
                </a:lnTo>
                <a:lnTo>
                  <a:pt x="8314652" y="652746"/>
                </a:lnTo>
                <a:lnTo>
                  <a:pt x="8271764" y="661415"/>
                </a:lnTo>
                <a:lnTo>
                  <a:pt x="110236" y="661415"/>
                </a:lnTo>
                <a:lnTo>
                  <a:pt x="67326" y="652746"/>
                </a:lnTo>
                <a:lnTo>
                  <a:pt x="32286" y="629110"/>
                </a:lnTo>
                <a:lnTo>
                  <a:pt x="8662" y="594068"/>
                </a:lnTo>
                <a:lnTo>
                  <a:pt x="0" y="551179"/>
                </a:lnTo>
                <a:lnTo>
                  <a:pt x="0" y="11023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7417" y="4115563"/>
            <a:ext cx="11175999" cy="652779"/>
          </a:xfrm>
          <a:custGeom>
            <a:avLst/>
            <a:gdLst/>
            <a:ahLst/>
            <a:cxnLst/>
            <a:rect l="l" t="t" r="r" b="b"/>
            <a:pathLst>
              <a:path w="8382000" h="652779">
                <a:moveTo>
                  <a:pt x="0" y="108712"/>
                </a:moveTo>
                <a:lnTo>
                  <a:pt x="8544" y="66383"/>
                </a:lnTo>
                <a:lnTo>
                  <a:pt x="31843" y="31829"/>
                </a:lnTo>
                <a:lnTo>
                  <a:pt x="66399" y="8538"/>
                </a:lnTo>
                <a:lnTo>
                  <a:pt x="108711" y="0"/>
                </a:lnTo>
                <a:lnTo>
                  <a:pt x="8273288" y="0"/>
                </a:lnTo>
                <a:lnTo>
                  <a:pt x="8315616" y="8538"/>
                </a:lnTo>
                <a:lnTo>
                  <a:pt x="8350170" y="31829"/>
                </a:lnTo>
                <a:lnTo>
                  <a:pt x="8373461" y="66383"/>
                </a:lnTo>
                <a:lnTo>
                  <a:pt x="8382000" y="108712"/>
                </a:lnTo>
                <a:lnTo>
                  <a:pt x="8382000" y="543560"/>
                </a:lnTo>
                <a:lnTo>
                  <a:pt x="8373461" y="585888"/>
                </a:lnTo>
                <a:lnTo>
                  <a:pt x="8350170" y="620442"/>
                </a:lnTo>
                <a:lnTo>
                  <a:pt x="8315616" y="643733"/>
                </a:lnTo>
                <a:lnTo>
                  <a:pt x="8273288" y="652271"/>
                </a:lnTo>
                <a:lnTo>
                  <a:pt x="108711" y="652271"/>
                </a:lnTo>
                <a:lnTo>
                  <a:pt x="66399" y="643733"/>
                </a:lnTo>
                <a:lnTo>
                  <a:pt x="31843" y="620442"/>
                </a:lnTo>
                <a:lnTo>
                  <a:pt x="8544" y="585888"/>
                </a:lnTo>
                <a:lnTo>
                  <a:pt x="0" y="543560"/>
                </a:lnTo>
                <a:lnTo>
                  <a:pt x="0" y="1087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7417" y="4973575"/>
            <a:ext cx="11175999" cy="643254"/>
          </a:xfrm>
          <a:custGeom>
            <a:avLst/>
            <a:gdLst/>
            <a:ahLst/>
            <a:cxnLst/>
            <a:rect l="l" t="t" r="r" b="b"/>
            <a:pathLst>
              <a:path w="8382000" h="643254">
                <a:moveTo>
                  <a:pt x="0" y="107187"/>
                </a:moveTo>
                <a:lnTo>
                  <a:pt x="8423" y="65472"/>
                </a:lnTo>
                <a:lnTo>
                  <a:pt x="31395" y="31400"/>
                </a:lnTo>
                <a:lnTo>
                  <a:pt x="65467" y="8425"/>
                </a:lnTo>
                <a:lnTo>
                  <a:pt x="107188" y="0"/>
                </a:lnTo>
                <a:lnTo>
                  <a:pt x="8274812" y="0"/>
                </a:lnTo>
                <a:lnTo>
                  <a:pt x="8316527" y="8425"/>
                </a:lnTo>
                <a:lnTo>
                  <a:pt x="8350599" y="31400"/>
                </a:lnTo>
                <a:lnTo>
                  <a:pt x="8373574" y="65472"/>
                </a:lnTo>
                <a:lnTo>
                  <a:pt x="8382000" y="107187"/>
                </a:lnTo>
                <a:lnTo>
                  <a:pt x="8382000" y="535939"/>
                </a:lnTo>
                <a:lnTo>
                  <a:pt x="8373574" y="577655"/>
                </a:lnTo>
                <a:lnTo>
                  <a:pt x="8350599" y="611727"/>
                </a:lnTo>
                <a:lnTo>
                  <a:pt x="8316527" y="634702"/>
                </a:lnTo>
                <a:lnTo>
                  <a:pt x="8274812" y="643128"/>
                </a:lnTo>
                <a:lnTo>
                  <a:pt x="107188" y="643128"/>
                </a:lnTo>
                <a:lnTo>
                  <a:pt x="65467" y="634702"/>
                </a:lnTo>
                <a:lnTo>
                  <a:pt x="31395" y="611727"/>
                </a:lnTo>
                <a:lnTo>
                  <a:pt x="8423" y="577655"/>
                </a:lnTo>
                <a:lnTo>
                  <a:pt x="0" y="535939"/>
                </a:lnTo>
                <a:lnTo>
                  <a:pt x="0" y="10718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7414" y="5653809"/>
            <a:ext cx="11175999" cy="666750"/>
          </a:xfrm>
          <a:custGeom>
            <a:avLst/>
            <a:gdLst/>
            <a:ahLst/>
            <a:cxnLst/>
            <a:rect l="l" t="t" r="r" b="b"/>
            <a:pathLst>
              <a:path w="8382000" h="582295">
                <a:moveTo>
                  <a:pt x="0" y="97028"/>
                </a:moveTo>
                <a:lnTo>
                  <a:pt x="7625" y="59262"/>
                </a:lnTo>
                <a:lnTo>
                  <a:pt x="28421" y="28421"/>
                </a:lnTo>
                <a:lnTo>
                  <a:pt x="59262" y="7625"/>
                </a:lnTo>
                <a:lnTo>
                  <a:pt x="97028" y="0"/>
                </a:lnTo>
                <a:lnTo>
                  <a:pt x="8284972" y="0"/>
                </a:lnTo>
                <a:lnTo>
                  <a:pt x="8322742" y="7625"/>
                </a:lnTo>
                <a:lnTo>
                  <a:pt x="8353583" y="28421"/>
                </a:lnTo>
                <a:lnTo>
                  <a:pt x="8374376" y="59262"/>
                </a:lnTo>
                <a:lnTo>
                  <a:pt x="8382000" y="97028"/>
                </a:lnTo>
                <a:lnTo>
                  <a:pt x="8382000" y="485140"/>
                </a:lnTo>
                <a:lnTo>
                  <a:pt x="8374376" y="522905"/>
                </a:lnTo>
                <a:lnTo>
                  <a:pt x="8353583" y="553746"/>
                </a:lnTo>
                <a:lnTo>
                  <a:pt x="8322742" y="574542"/>
                </a:lnTo>
                <a:lnTo>
                  <a:pt x="8284972" y="582168"/>
                </a:lnTo>
                <a:lnTo>
                  <a:pt x="97028" y="582168"/>
                </a:lnTo>
                <a:lnTo>
                  <a:pt x="59262" y="574542"/>
                </a:lnTo>
                <a:lnTo>
                  <a:pt x="28421" y="553746"/>
                </a:lnTo>
                <a:lnTo>
                  <a:pt x="7625" y="522905"/>
                </a:lnTo>
                <a:lnTo>
                  <a:pt x="0" y="485140"/>
                </a:lnTo>
                <a:lnTo>
                  <a:pt x="0" y="9702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87230" y="741480"/>
            <a:ext cx="12008580" cy="5576147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20407" marR="327250">
              <a:lnSpc>
                <a:spcPts val="2225"/>
              </a:lnSpc>
              <a:spcBef>
                <a:spcPts val="483"/>
              </a:spcBef>
            </a:pPr>
            <a:r>
              <a:rPr dirty="0">
                <a:latin typeface="Arial"/>
                <a:cs typeface="Arial"/>
              </a:rPr>
              <a:t>A </a:t>
            </a:r>
            <a:r>
              <a:rPr spc="-5" dirty="0">
                <a:latin typeface="Arial"/>
                <a:cs typeface="Arial"/>
              </a:rPr>
              <a:t>Client-side JavaScript </a:t>
            </a:r>
            <a:r>
              <a:rPr dirty="0">
                <a:latin typeface="Arial"/>
                <a:cs typeface="Arial"/>
              </a:rPr>
              <a:t>(CSJS) </a:t>
            </a:r>
            <a:r>
              <a:rPr spc="-5" dirty="0">
                <a:latin typeface="Arial"/>
                <a:cs typeface="Arial"/>
              </a:rPr>
              <a:t>được thực hiện bởi trình </a:t>
            </a:r>
            <a:r>
              <a:rPr spc="-11" dirty="0">
                <a:latin typeface="Arial"/>
                <a:cs typeface="Arial"/>
              </a:rPr>
              <a:t>duyệt </a:t>
            </a:r>
            <a:r>
              <a:rPr dirty="0">
                <a:latin typeface="Arial"/>
                <a:cs typeface="Arial"/>
              </a:rPr>
              <a:t>trên </a:t>
            </a:r>
            <a:r>
              <a:rPr spc="-5" dirty="0">
                <a:latin typeface="Arial"/>
                <a:cs typeface="Arial"/>
              </a:rPr>
              <a:t>máy </a:t>
            </a:r>
            <a:r>
              <a:rPr dirty="0">
                <a:latin typeface="Arial"/>
                <a:cs typeface="Arial"/>
              </a:rPr>
              <a:t>trạm  của </a:t>
            </a:r>
            <a:r>
              <a:rPr spc="-11" dirty="0">
                <a:latin typeface="Arial"/>
                <a:cs typeface="Arial"/>
              </a:rPr>
              <a:t>người</a:t>
            </a:r>
            <a:r>
              <a:rPr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dùng.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9650" marR="702868">
              <a:lnSpc>
                <a:spcPts val="2225"/>
              </a:lnSpc>
              <a:spcBef>
                <a:spcPts val="5"/>
              </a:spcBef>
            </a:pPr>
            <a:r>
              <a:rPr dirty="0">
                <a:latin typeface="Arial"/>
                <a:cs typeface="Arial"/>
              </a:rPr>
              <a:t>A </a:t>
            </a:r>
            <a:r>
              <a:rPr spc="-5" dirty="0">
                <a:latin typeface="Arial"/>
                <a:cs typeface="Arial"/>
              </a:rPr>
              <a:t>client-side script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5" dirty="0">
                <a:latin typeface="Arial"/>
                <a:cs typeface="Arial"/>
              </a:rPr>
              <a:t>chứa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lệnh </a:t>
            </a:r>
            <a:r>
              <a:rPr>
                <a:latin typeface="Arial"/>
                <a:cs typeface="Arial"/>
              </a:rPr>
              <a:t>cho </a:t>
            </a:r>
            <a:r>
              <a:rPr spc="-5" smtClean="0">
                <a:latin typeface="Arial"/>
                <a:cs typeface="Arial"/>
              </a:rPr>
              <a:t>rình </a:t>
            </a:r>
            <a:r>
              <a:rPr spc="-11" dirty="0">
                <a:latin typeface="Arial"/>
                <a:cs typeface="Arial"/>
              </a:rPr>
              <a:t>duyệt </a:t>
            </a:r>
            <a:r>
              <a:rPr spc="-5" dirty="0">
                <a:latin typeface="Arial"/>
                <a:cs typeface="Arial"/>
              </a:rPr>
              <a:t>để xử lý tương </a:t>
            </a:r>
            <a:r>
              <a:rPr dirty="0">
                <a:latin typeface="Arial"/>
                <a:cs typeface="Arial"/>
              </a:rPr>
              <a:t>tác  </a:t>
            </a:r>
            <a:r>
              <a:rPr spc="-11" dirty="0">
                <a:latin typeface="Arial"/>
                <a:cs typeface="Arial"/>
              </a:rPr>
              <a:t>người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dùng.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54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6628">
              <a:lnSpc>
                <a:spcPts val="2398"/>
              </a:lnSpc>
            </a:pPr>
            <a:r>
              <a:rPr spc="-11" dirty="0">
                <a:latin typeface="Arial"/>
                <a:cs typeface="Arial"/>
              </a:rPr>
              <a:t>Những lệnh này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5" dirty="0">
                <a:latin typeface="Arial"/>
                <a:cs typeface="Arial"/>
              </a:rPr>
              <a:t>là để thay </a:t>
            </a:r>
            <a:r>
              <a:rPr spc="-11" dirty="0">
                <a:latin typeface="Arial"/>
                <a:cs typeface="Arial"/>
              </a:rPr>
              <a:t>đổi giao diện hoặc nội dung </a:t>
            </a:r>
            <a:r>
              <a:rPr spc="-5" dirty="0">
                <a:latin typeface="Arial"/>
                <a:cs typeface="Arial"/>
              </a:rPr>
              <a:t>của trang</a:t>
            </a:r>
            <a:r>
              <a:rPr spc="269" dirty="0">
                <a:latin typeface="Arial"/>
                <a:cs typeface="Arial"/>
              </a:rPr>
              <a:t> </a:t>
            </a:r>
            <a:r>
              <a:rPr spc="-24" dirty="0">
                <a:latin typeface="Arial"/>
                <a:cs typeface="Arial"/>
              </a:rPr>
              <a:t>web</a:t>
            </a:r>
            <a:endParaRPr dirty="0">
              <a:latin typeface="Arial"/>
              <a:cs typeface="Arial"/>
            </a:endParaRPr>
          </a:p>
          <a:p>
            <a:pPr marL="16628">
              <a:lnSpc>
                <a:spcPts val="2398"/>
              </a:lnSpc>
            </a:pPr>
            <a:r>
              <a:rPr spc="-5" smtClean="0">
                <a:latin typeface="Arial"/>
                <a:cs typeface="Arial"/>
              </a:rPr>
              <a:t>dựa </a:t>
            </a:r>
            <a:r>
              <a:rPr dirty="0">
                <a:latin typeface="Arial"/>
                <a:cs typeface="Arial"/>
              </a:rPr>
              <a:t>trên các </a:t>
            </a:r>
            <a:r>
              <a:rPr spc="-11" dirty="0">
                <a:latin typeface="Arial"/>
                <a:cs typeface="Arial"/>
              </a:rPr>
              <a:t>yếu </a:t>
            </a:r>
            <a:r>
              <a:rPr dirty="0">
                <a:latin typeface="Arial"/>
                <a:cs typeface="Arial"/>
              </a:rPr>
              <a:t>tố </a:t>
            </a:r>
            <a:r>
              <a:rPr spc="-5" dirty="0">
                <a:latin typeface="Arial"/>
                <a:cs typeface="Arial"/>
              </a:rPr>
              <a:t>đầu </a:t>
            </a:r>
            <a:r>
              <a:rPr dirty="0">
                <a:latin typeface="Arial"/>
                <a:cs typeface="Arial"/>
              </a:rPr>
              <a:t>vào </a:t>
            </a:r>
            <a:r>
              <a:rPr spc="-11" dirty="0">
                <a:latin typeface="Arial"/>
                <a:cs typeface="Arial"/>
              </a:rPr>
              <a:t>người </a:t>
            </a:r>
            <a:r>
              <a:rPr dirty="0">
                <a:latin typeface="Arial"/>
                <a:cs typeface="Arial"/>
              </a:rPr>
              <a:t>sử</a:t>
            </a:r>
            <a:r>
              <a:rPr spc="65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dụng.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dirty="0">
              <a:latin typeface="Times New Roman"/>
              <a:cs typeface="Times New Roman"/>
            </a:endParaRPr>
          </a:p>
          <a:p>
            <a:pPr marL="15114" marR="215396">
              <a:lnSpc>
                <a:spcPts val="2225"/>
              </a:lnSpc>
              <a:spcBef>
                <a:spcPts val="5"/>
              </a:spcBef>
            </a:pPr>
            <a:r>
              <a:rPr dirty="0">
                <a:latin typeface="Arial"/>
                <a:cs typeface="Arial"/>
              </a:rPr>
              <a:t>Ví </a:t>
            </a:r>
            <a:r>
              <a:rPr spc="-5" dirty="0">
                <a:latin typeface="Arial"/>
                <a:cs typeface="Arial"/>
              </a:rPr>
              <a:t>dụ như hiển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5" dirty="0">
                <a:latin typeface="Arial"/>
                <a:cs typeface="Arial"/>
              </a:rPr>
              <a:t>một trang chào mừng </a:t>
            </a:r>
            <a:r>
              <a:rPr dirty="0">
                <a:latin typeface="Arial"/>
                <a:cs typeface="Arial"/>
              </a:rPr>
              <a:t>với tên </a:t>
            </a:r>
            <a:r>
              <a:rPr spc="-5" dirty="0">
                <a:latin typeface="Arial"/>
                <a:cs typeface="Arial"/>
              </a:rPr>
              <a:t>người dùng, ngày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thời </a:t>
            </a:r>
            <a:r>
              <a:rPr spc="-11" dirty="0">
                <a:latin typeface="Arial"/>
                <a:cs typeface="Arial"/>
              </a:rPr>
              <a:t>gian  </a:t>
            </a:r>
            <a:r>
              <a:rPr spc="-5" dirty="0">
                <a:latin typeface="Arial"/>
                <a:cs typeface="Arial"/>
              </a:rPr>
              <a:t>hiển </a:t>
            </a:r>
            <a:r>
              <a:rPr dirty="0">
                <a:latin typeface="Arial"/>
                <a:cs typeface="Arial"/>
              </a:rPr>
              <a:t>thị, </a:t>
            </a:r>
            <a:r>
              <a:rPr spc="-5" dirty="0">
                <a:latin typeface="Arial"/>
                <a:cs typeface="Arial"/>
              </a:rPr>
              <a:t>xác nhận rằng </a:t>
            </a:r>
            <a:r>
              <a:rPr dirty="0">
                <a:latin typeface="Arial"/>
                <a:cs typeface="Arial"/>
              </a:rPr>
              <a:t>các chi tiết </a:t>
            </a:r>
            <a:r>
              <a:rPr spc="-5" dirty="0">
                <a:latin typeface="Arial"/>
                <a:cs typeface="Arial"/>
              </a:rPr>
              <a:t>người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5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cần </a:t>
            </a:r>
            <a:r>
              <a:rPr spc="-5" dirty="0">
                <a:latin typeface="Arial"/>
                <a:cs typeface="Arial"/>
              </a:rPr>
              <a:t>được điền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vào…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9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8893" marR="195746">
              <a:lnSpc>
                <a:spcPts val="2225"/>
              </a:lnSpc>
            </a:pPr>
            <a:r>
              <a:rPr dirty="0">
                <a:latin typeface="Arial"/>
                <a:cs typeface="Arial"/>
              </a:rPr>
              <a:t>A </a:t>
            </a:r>
            <a:r>
              <a:rPr spc="-5" dirty="0">
                <a:latin typeface="Arial"/>
                <a:cs typeface="Arial"/>
              </a:rPr>
              <a:t>JavaScript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11" dirty="0">
                <a:latin typeface="Arial"/>
                <a:cs typeface="Arial"/>
              </a:rPr>
              <a:t>nhúng </a:t>
            </a:r>
            <a:r>
              <a:rPr spc="-5" dirty="0">
                <a:latin typeface="Arial"/>
                <a:cs typeface="Arial"/>
              </a:rPr>
              <a:t>trong một trang HTML hoặc </a:t>
            </a:r>
            <a:r>
              <a:rPr dirty="0">
                <a:latin typeface="Arial"/>
                <a:cs typeface="Arial"/>
              </a:rPr>
              <a:t>tạo </a:t>
            </a:r>
            <a:r>
              <a:rPr spc="-5" dirty="0">
                <a:latin typeface="Arial"/>
                <a:cs typeface="Arial"/>
              </a:rPr>
              <a:t>riêng </a:t>
            </a:r>
            <a:r>
              <a:rPr dirty="0">
                <a:latin typeface="Arial"/>
                <a:cs typeface="Arial"/>
              </a:rPr>
              <a:t>tại </a:t>
            </a: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tập </a:t>
            </a:r>
            <a:r>
              <a:rPr spc="-5" dirty="0">
                <a:latin typeface="Arial"/>
                <a:cs typeface="Arial"/>
              </a:rPr>
              <a:t>tin,  mà </a:t>
            </a:r>
            <a:r>
              <a:rPr dirty="0">
                <a:latin typeface="Arial"/>
                <a:cs typeface="Arial"/>
              </a:rPr>
              <a:t>sẽ </a:t>
            </a:r>
            <a:r>
              <a:rPr spc="-5" dirty="0">
                <a:latin typeface="Arial"/>
                <a:cs typeface="Arial"/>
              </a:rPr>
              <a:t>được lưu </a:t>
            </a:r>
            <a:r>
              <a:rPr dirty="0">
                <a:latin typeface="Arial"/>
                <a:cs typeface="Arial"/>
              </a:rPr>
              <a:t>với </a:t>
            </a:r>
            <a:r>
              <a:rPr spc="-5" dirty="0">
                <a:latin typeface="Arial"/>
                <a:cs typeface="Arial"/>
              </a:rPr>
              <a:t>phần mở rộng</a:t>
            </a:r>
            <a:r>
              <a:rPr spc="30" dirty="0">
                <a:latin typeface="Arial"/>
                <a:cs typeface="Arial"/>
              </a:rPr>
              <a:t> </a:t>
            </a:r>
            <a:r>
              <a:rPr spc="-5">
                <a:latin typeface="Arial"/>
                <a:cs typeface="Arial"/>
              </a:rPr>
              <a:t>.</a:t>
            </a:r>
            <a:r>
              <a:rPr spc="-5" smtClean="0">
                <a:latin typeface="Arial"/>
                <a:cs typeface="Arial"/>
              </a:rPr>
              <a:t>js</a:t>
            </a:r>
            <a:endParaRPr lang="en-US" spc="-5" smtClean="0">
              <a:latin typeface="Arial"/>
              <a:cs typeface="Arial"/>
            </a:endParaRPr>
          </a:p>
          <a:p>
            <a:pPr marL="18893" marR="195746">
              <a:lnSpc>
                <a:spcPts val="2225"/>
              </a:lnSpc>
            </a:pPr>
            <a:endParaRPr sz="3000" dirty="0">
              <a:latin typeface="Times New Roman"/>
              <a:cs typeface="Times New Roman"/>
            </a:endParaRPr>
          </a:p>
          <a:p>
            <a:pPr marL="18139" marR="6047">
              <a:lnSpc>
                <a:spcPts val="2225"/>
              </a:lnSpc>
            </a:pPr>
            <a:r>
              <a:rPr spc="-19" dirty="0">
                <a:latin typeface="Arial"/>
                <a:cs typeface="Arial"/>
              </a:rPr>
              <a:t>Trong </a:t>
            </a:r>
            <a:r>
              <a:rPr spc="-5" dirty="0">
                <a:latin typeface="Arial"/>
                <a:cs typeface="Arial"/>
              </a:rPr>
              <a:t>client-side script, khi HTML được </a:t>
            </a:r>
            <a:r>
              <a:rPr spc="-19" dirty="0">
                <a:latin typeface="Arial"/>
                <a:cs typeface="Arial"/>
              </a:rPr>
              <a:t>yêu </a:t>
            </a:r>
            <a:r>
              <a:rPr spc="-5" dirty="0">
                <a:latin typeface="Arial"/>
                <a:cs typeface="Arial"/>
              </a:rPr>
              <a:t>cầu, máy chủ </a:t>
            </a:r>
            <a:r>
              <a:rPr spc="-19" dirty="0">
                <a:latin typeface="Arial"/>
                <a:cs typeface="Arial"/>
              </a:rPr>
              <a:t>Web </a:t>
            </a:r>
            <a:r>
              <a:rPr spc="-5" dirty="0">
                <a:latin typeface="Arial"/>
                <a:cs typeface="Arial"/>
              </a:rPr>
              <a:t>sẽ </a:t>
            </a:r>
            <a:r>
              <a:rPr spc="-11" dirty="0">
                <a:latin typeface="Arial"/>
                <a:cs typeface="Arial"/>
              </a:rPr>
              <a:t>gửi </a:t>
            </a:r>
            <a:r>
              <a:rPr spc="-5" dirty="0">
                <a:latin typeface="Arial"/>
                <a:cs typeface="Arial"/>
              </a:rPr>
              <a:t>tất cả các  tập tin cần thiết vào máy tính của </a:t>
            </a:r>
            <a:r>
              <a:rPr spc="-11" dirty="0">
                <a:latin typeface="Arial"/>
                <a:cs typeface="Arial"/>
              </a:rPr>
              <a:t>người</a:t>
            </a:r>
            <a:r>
              <a:rPr spc="35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dùng.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5114" marR="337074">
              <a:lnSpc>
                <a:spcPts val="2225"/>
              </a:lnSpc>
            </a:pPr>
            <a:r>
              <a:rPr spc="-19" dirty="0">
                <a:latin typeface="Arial"/>
                <a:cs typeface="Arial"/>
              </a:rPr>
              <a:t>Trình </a:t>
            </a:r>
            <a:r>
              <a:rPr spc="-11" dirty="0">
                <a:latin typeface="Arial"/>
                <a:cs typeface="Arial"/>
              </a:rPr>
              <a:t>duyệt </a:t>
            </a:r>
            <a:r>
              <a:rPr spc="-19" dirty="0">
                <a:latin typeface="Arial"/>
                <a:cs typeface="Arial"/>
              </a:rPr>
              <a:t>web </a:t>
            </a:r>
            <a:r>
              <a:rPr dirty="0">
                <a:latin typeface="Arial"/>
                <a:cs typeface="Arial"/>
              </a:rPr>
              <a:t>thực </a:t>
            </a:r>
            <a:r>
              <a:rPr spc="-5" dirty="0">
                <a:latin typeface="Arial"/>
                <a:cs typeface="Arial"/>
              </a:rPr>
              <a:t>thi kịch bản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hiển </a:t>
            </a:r>
            <a:r>
              <a:rPr dirty="0">
                <a:latin typeface="Arial"/>
                <a:cs typeface="Arial"/>
              </a:rPr>
              <a:t>thị các trang HTML </a:t>
            </a:r>
            <a:r>
              <a:rPr spc="-5" dirty="0">
                <a:latin typeface="Arial"/>
                <a:cs typeface="Arial"/>
              </a:rPr>
              <a:t>cho người dùng  </a:t>
            </a:r>
            <a:r>
              <a:rPr dirty="0">
                <a:latin typeface="Arial"/>
                <a:cs typeface="Arial"/>
              </a:rPr>
              <a:t>cùng với </a:t>
            </a:r>
            <a:r>
              <a:rPr spc="-5" dirty="0">
                <a:latin typeface="Arial"/>
                <a:cs typeface="Arial"/>
              </a:rPr>
              <a:t>bất </a:t>
            </a:r>
            <a:r>
              <a:rPr dirty="0">
                <a:latin typeface="Arial"/>
                <a:cs typeface="Arial"/>
              </a:rPr>
              <a:t>kỳ kết </a:t>
            </a:r>
            <a:r>
              <a:rPr spc="-5" dirty="0">
                <a:latin typeface="Arial"/>
                <a:cs typeface="Arial"/>
              </a:rPr>
              <a:t>quả hữu hình </a:t>
            </a:r>
            <a:r>
              <a:rPr dirty="0">
                <a:latin typeface="Arial"/>
                <a:cs typeface="Arial"/>
              </a:rPr>
              <a:t>của kịch</a:t>
            </a:r>
            <a:r>
              <a:rPr spc="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bản.</a:t>
            </a:r>
            <a:endParaRPr dirty="0">
              <a:latin typeface="Arial"/>
              <a:cs typeface="Arial"/>
            </a:endParaRPr>
          </a:p>
        </p:txBody>
      </p:sp>
      <p:sp>
        <p:nvSpPr>
          <p:cNvPr id="2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06913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7116</TotalTime>
  <Words>5002</Words>
  <Application>Microsoft Office PowerPoint</Application>
  <PresentationFormat>Custom</PresentationFormat>
  <Paragraphs>716</Paragraphs>
  <Slides>53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55" baseType="lpstr">
      <vt:lpstr>Office Theme</vt:lpstr>
      <vt:lpstr>1_Office Theme</vt:lpstr>
      <vt:lpstr>Bài 12 Giới thiệu về JavaScript </vt:lpstr>
      <vt:lpstr>Mục tiêu</vt:lpstr>
      <vt:lpstr>Scripting 1-3</vt:lpstr>
      <vt:lpstr>Scripting 2-3</vt:lpstr>
      <vt:lpstr>Scripting 3-3</vt:lpstr>
      <vt:lpstr>JavaScript 1-2</vt:lpstr>
      <vt:lpstr>JavaScript 2-2</vt:lpstr>
      <vt:lpstr>Các phiên bản của JavaScript</vt:lpstr>
      <vt:lpstr>Client-side JavaScript 1-2</vt:lpstr>
      <vt:lpstr>Client-side JavaScript 2-2</vt:lpstr>
      <vt:lpstr>Server-side JavaScript 1-2</vt:lpstr>
      <vt:lpstr>Server-side JavaScript 2-2</vt:lpstr>
      <vt:lpstr>Thẻ &lt;Script&gt; 1-2</vt:lpstr>
      <vt:lpstr>Thẻ &lt;Script&gt; 2-2</vt:lpstr>
      <vt:lpstr>Các biến trong JavaScript</vt:lpstr>
      <vt:lpstr>Khai báo các biến 1-4</vt:lpstr>
      <vt:lpstr>Khai báo các biến 2-4</vt:lpstr>
      <vt:lpstr>Khai báo các biến 3-4</vt:lpstr>
      <vt:lpstr>Khai báo các biến 4-4</vt:lpstr>
      <vt:lpstr>Quy tắc đặt tên biến</vt:lpstr>
      <vt:lpstr>Các kiểu dữ liệu trong JavaScript 1-3</vt:lpstr>
      <vt:lpstr>Các kiểu dữ liệu trong JavaScript 2-3</vt:lpstr>
      <vt:lpstr>Các kiểu dữ liệu trong JavaScript 3-3</vt:lpstr>
      <vt:lpstr>Phương thức 1-3</vt:lpstr>
      <vt:lpstr>Phương thức 2-3</vt:lpstr>
      <vt:lpstr>Phương thức 3-3</vt:lpstr>
      <vt:lpstr>Sử dụng chú thích</vt:lpstr>
      <vt:lpstr>Các ký tự không in ra 1-2</vt:lpstr>
      <vt:lpstr>Các ký tự không in ra 2-2</vt:lpstr>
      <vt:lpstr>Các hàm có sẵn 1-4</vt:lpstr>
      <vt:lpstr>Các hàm có sẵn 2-4</vt:lpstr>
      <vt:lpstr>Các hàm có sẵn 3-4</vt:lpstr>
      <vt:lpstr>Các hàm có sẵn 3-4</vt:lpstr>
      <vt:lpstr>Các sự kiện</vt:lpstr>
      <vt:lpstr>Điều khiển sự kiện 1-2</vt:lpstr>
      <vt:lpstr>Điều khiển sự kiện 2-2</vt:lpstr>
      <vt:lpstr>Sự kiện nổi lên</vt:lpstr>
      <vt:lpstr>Vòng đời của một sự kiện</vt:lpstr>
      <vt:lpstr>Các sự kiện về bàn phím 1-2</vt:lpstr>
      <vt:lpstr>Các sự kiện về bàn phím 2-2</vt:lpstr>
      <vt:lpstr>Các sự kiện về chuột 1-4</vt:lpstr>
      <vt:lpstr>Các sự kiện về chuột 2-4</vt:lpstr>
      <vt:lpstr>Các sự kiện về chuột 3-4</vt:lpstr>
      <vt:lpstr>Các sự kiện về chuột 4-4</vt:lpstr>
      <vt:lpstr>Các sự kiên Focus và Selection 1-5</vt:lpstr>
      <vt:lpstr>Các sự kiên Focus và Selection 2-5</vt:lpstr>
      <vt:lpstr>Các sự kiên Focus và Selection 3-5</vt:lpstr>
      <vt:lpstr>Các sự kiên Focus và Selection 4-5</vt:lpstr>
      <vt:lpstr>Các sự kiên Focus và Selection 5-5</vt:lpstr>
      <vt:lpstr>Tổng kết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 Dang</dc:creator>
  <cp:lastModifiedBy>Nguyen </cp:lastModifiedBy>
  <cp:revision>2348</cp:revision>
  <dcterms:created xsi:type="dcterms:W3CDTF">2018-01-11T08:27:42Z</dcterms:created>
  <dcterms:modified xsi:type="dcterms:W3CDTF">2020-03-13T10:04:15Z</dcterms:modified>
</cp:coreProperties>
</file>